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8" r:id="rId4"/>
  </p:sldMasterIdLst>
  <p:notesMasterIdLst>
    <p:notesMasterId r:id="rId29"/>
  </p:notesMasterIdLst>
  <p:sldIdLst>
    <p:sldId id="256" r:id="rId5"/>
    <p:sldId id="257" r:id="rId6"/>
    <p:sldId id="331" r:id="rId7"/>
    <p:sldId id="340" r:id="rId8"/>
    <p:sldId id="258" r:id="rId9"/>
    <p:sldId id="333" r:id="rId10"/>
    <p:sldId id="349" r:id="rId11"/>
    <p:sldId id="332" r:id="rId12"/>
    <p:sldId id="350" r:id="rId13"/>
    <p:sldId id="351" r:id="rId14"/>
    <p:sldId id="334" r:id="rId15"/>
    <p:sldId id="352" r:id="rId16"/>
    <p:sldId id="353" r:id="rId17"/>
    <p:sldId id="354" r:id="rId18"/>
    <p:sldId id="355" r:id="rId19"/>
    <p:sldId id="357" r:id="rId20"/>
    <p:sldId id="335" r:id="rId21"/>
    <p:sldId id="337" r:id="rId22"/>
    <p:sldId id="342" r:id="rId23"/>
    <p:sldId id="358" r:id="rId24"/>
    <p:sldId id="343" r:id="rId25"/>
    <p:sldId id="359" r:id="rId26"/>
    <p:sldId id="344" r:id="rId27"/>
    <p:sldId id="32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0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AB63"/>
    <a:srgbClr val="F8B373"/>
    <a:srgbClr val="0CA2F9"/>
    <a:srgbClr val="0AE3B7"/>
    <a:srgbClr val="09C79E"/>
    <a:srgbClr val="06E4BF"/>
    <a:srgbClr val="0CF9D1"/>
    <a:srgbClr val="0590DD"/>
    <a:srgbClr val="00C5DA"/>
    <a:srgbClr val="0CEF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3" autoAdjust="0"/>
    <p:restoredTop sz="94660"/>
  </p:normalViewPr>
  <p:slideViewPr>
    <p:cSldViewPr snapToGrid="0">
      <p:cViewPr varScale="1">
        <p:scale>
          <a:sx n="83" d="100"/>
          <a:sy n="83" d="100"/>
        </p:scale>
        <p:origin x="63" y="63"/>
      </p:cViewPr>
      <p:guideLst>
        <p:guide orient="horz" pos="2160"/>
        <p:guide pos="1056"/>
      </p:guideLst>
    </p:cSldViewPr>
  </p:slideViewPr>
  <p:notesTextViewPr>
    <p:cViewPr>
      <p:scale>
        <a:sx n="75" d="100"/>
        <a:sy n="75" d="100"/>
      </p:scale>
      <p:origin x="0" y="0"/>
    </p:cViewPr>
  </p:notesTextViewPr>
  <p:notesViewPr>
    <p:cSldViewPr snapToGrid="0">
      <p:cViewPr varScale="1">
        <p:scale>
          <a:sx n="80" d="100"/>
          <a:sy n="80" d="100"/>
        </p:scale>
        <p:origin x="391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E3C62-107F-47C2-9807-BABB9A51E24D}" type="datetimeFigureOut">
              <a:rPr lang="en-PH" smtClean="0"/>
              <a:t>08/03/2022</a:t>
            </a:fld>
            <a:endParaRPr lang="en-P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CC58A3-8A14-49C1-A765-7EC74EAAC8A2}" type="slidenum">
              <a:rPr lang="en-PH" smtClean="0"/>
              <a:t>‹#›</a:t>
            </a:fld>
            <a:endParaRPr lang="en-PH"/>
          </a:p>
        </p:txBody>
      </p:sp>
    </p:spTree>
    <p:extLst>
      <p:ext uri="{BB962C8B-B14F-4D97-AF65-F5344CB8AC3E}">
        <p14:creationId xmlns:p14="http://schemas.microsoft.com/office/powerpoint/2010/main" val="2448618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AACC58A3-8A14-49C1-A765-7EC74EAAC8A2}" type="slidenum">
              <a:rPr lang="en-PH" smtClean="0"/>
              <a:t>1</a:t>
            </a:fld>
            <a:endParaRPr lang="en-PH"/>
          </a:p>
        </p:txBody>
      </p:sp>
    </p:spTree>
    <p:extLst>
      <p:ext uri="{BB962C8B-B14F-4D97-AF65-F5344CB8AC3E}">
        <p14:creationId xmlns:p14="http://schemas.microsoft.com/office/powerpoint/2010/main" val="1592574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ACC58A3-8A14-49C1-A765-7EC74EAAC8A2}" type="slidenum">
              <a:rPr lang="en-PH" smtClean="0"/>
              <a:t>23</a:t>
            </a:fld>
            <a:endParaRPr lang="en-PH"/>
          </a:p>
        </p:txBody>
      </p:sp>
    </p:spTree>
    <p:extLst>
      <p:ext uri="{BB962C8B-B14F-4D97-AF65-F5344CB8AC3E}">
        <p14:creationId xmlns:p14="http://schemas.microsoft.com/office/powerpoint/2010/main" val="2072390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ACC58A3-8A14-49C1-A765-7EC74EAAC8A2}" type="slidenum">
              <a:rPr lang="en-PH" smtClean="0"/>
              <a:t>3</a:t>
            </a:fld>
            <a:endParaRPr lang="en-PH"/>
          </a:p>
        </p:txBody>
      </p:sp>
    </p:spTree>
    <p:extLst>
      <p:ext uri="{BB962C8B-B14F-4D97-AF65-F5344CB8AC3E}">
        <p14:creationId xmlns:p14="http://schemas.microsoft.com/office/powerpoint/2010/main" val="698793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 have a very</a:t>
            </a:r>
            <a:r>
              <a:rPr lang="en-AU" baseline="0" dirty="0" smtClean="0"/>
              <a:t> experienced marketing team that can provided marketing assistance</a:t>
            </a:r>
            <a:endParaRPr lang="en-AU" dirty="0"/>
          </a:p>
        </p:txBody>
      </p:sp>
      <p:sp>
        <p:nvSpPr>
          <p:cNvPr id="4" name="Slide Number Placeholder 3"/>
          <p:cNvSpPr>
            <a:spLocks noGrp="1"/>
          </p:cNvSpPr>
          <p:nvPr>
            <p:ph type="sldNum" sz="quarter" idx="10"/>
          </p:nvPr>
        </p:nvSpPr>
        <p:spPr/>
        <p:txBody>
          <a:bodyPr/>
          <a:lstStyle/>
          <a:p>
            <a:fld id="{AACC58A3-8A14-49C1-A765-7EC74EAAC8A2}" type="slidenum">
              <a:rPr lang="en-PH" smtClean="0"/>
              <a:t>6</a:t>
            </a:fld>
            <a:endParaRPr lang="en-PH"/>
          </a:p>
        </p:txBody>
      </p:sp>
    </p:spTree>
    <p:extLst>
      <p:ext uri="{BB962C8B-B14F-4D97-AF65-F5344CB8AC3E}">
        <p14:creationId xmlns:p14="http://schemas.microsoft.com/office/powerpoint/2010/main" val="1657411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 have a very</a:t>
            </a:r>
            <a:r>
              <a:rPr lang="en-AU" baseline="0" dirty="0" smtClean="0"/>
              <a:t> experienced marketing team that can provided marketing assistance</a:t>
            </a:r>
            <a:endParaRPr lang="en-AU" dirty="0"/>
          </a:p>
        </p:txBody>
      </p:sp>
      <p:sp>
        <p:nvSpPr>
          <p:cNvPr id="4" name="Slide Number Placeholder 3"/>
          <p:cNvSpPr>
            <a:spLocks noGrp="1"/>
          </p:cNvSpPr>
          <p:nvPr>
            <p:ph type="sldNum" sz="quarter" idx="10"/>
          </p:nvPr>
        </p:nvSpPr>
        <p:spPr/>
        <p:txBody>
          <a:bodyPr/>
          <a:lstStyle/>
          <a:p>
            <a:fld id="{AACC58A3-8A14-49C1-A765-7EC74EAAC8A2}" type="slidenum">
              <a:rPr lang="en-PH" smtClean="0"/>
              <a:t>7</a:t>
            </a:fld>
            <a:endParaRPr lang="en-PH"/>
          </a:p>
        </p:txBody>
      </p:sp>
    </p:spTree>
    <p:extLst>
      <p:ext uri="{BB962C8B-B14F-4D97-AF65-F5344CB8AC3E}">
        <p14:creationId xmlns:p14="http://schemas.microsoft.com/office/powerpoint/2010/main" val="1255589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ACC58A3-8A14-49C1-A765-7EC74EAAC8A2}" type="slidenum">
              <a:rPr lang="en-PH" smtClean="0"/>
              <a:t>18</a:t>
            </a:fld>
            <a:endParaRPr lang="en-PH"/>
          </a:p>
        </p:txBody>
      </p:sp>
    </p:spTree>
    <p:extLst>
      <p:ext uri="{BB962C8B-B14F-4D97-AF65-F5344CB8AC3E}">
        <p14:creationId xmlns:p14="http://schemas.microsoft.com/office/powerpoint/2010/main" val="668512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ACC58A3-8A14-49C1-A765-7EC74EAAC8A2}" type="slidenum">
              <a:rPr lang="en-PH" smtClean="0"/>
              <a:t>19</a:t>
            </a:fld>
            <a:endParaRPr lang="en-PH"/>
          </a:p>
        </p:txBody>
      </p:sp>
    </p:spTree>
    <p:extLst>
      <p:ext uri="{BB962C8B-B14F-4D97-AF65-F5344CB8AC3E}">
        <p14:creationId xmlns:p14="http://schemas.microsoft.com/office/powerpoint/2010/main" val="3410012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ACC58A3-8A14-49C1-A765-7EC74EAAC8A2}" type="slidenum">
              <a:rPr lang="en-PH" smtClean="0"/>
              <a:t>20</a:t>
            </a:fld>
            <a:endParaRPr lang="en-PH"/>
          </a:p>
        </p:txBody>
      </p:sp>
    </p:spTree>
    <p:extLst>
      <p:ext uri="{BB962C8B-B14F-4D97-AF65-F5344CB8AC3E}">
        <p14:creationId xmlns:p14="http://schemas.microsoft.com/office/powerpoint/2010/main" val="2491941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ACC58A3-8A14-49C1-A765-7EC74EAAC8A2}" type="slidenum">
              <a:rPr lang="en-PH" smtClean="0"/>
              <a:t>21</a:t>
            </a:fld>
            <a:endParaRPr lang="en-PH"/>
          </a:p>
        </p:txBody>
      </p:sp>
    </p:spTree>
    <p:extLst>
      <p:ext uri="{BB962C8B-B14F-4D97-AF65-F5344CB8AC3E}">
        <p14:creationId xmlns:p14="http://schemas.microsoft.com/office/powerpoint/2010/main" val="2437686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ACC58A3-8A14-49C1-A765-7EC74EAAC8A2}" type="slidenum">
              <a:rPr lang="en-PH" smtClean="0"/>
              <a:t>22</a:t>
            </a:fld>
            <a:endParaRPr lang="en-PH"/>
          </a:p>
        </p:txBody>
      </p:sp>
    </p:spTree>
    <p:extLst>
      <p:ext uri="{BB962C8B-B14F-4D97-AF65-F5344CB8AC3E}">
        <p14:creationId xmlns:p14="http://schemas.microsoft.com/office/powerpoint/2010/main" val="1591423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581CA-93A9-49A2-B6CD-0FBC716A47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id="{D860E217-7AB7-4444-BF2E-654640FAF7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5" name="Footer Placeholder 4">
            <a:extLst>
              <a:ext uri="{FF2B5EF4-FFF2-40B4-BE49-F238E27FC236}">
                <a16:creationId xmlns:a16="http://schemas.microsoft.com/office/drawing/2014/main" id="{2858245F-18A8-4324-8238-69E20C7C26C8}"/>
              </a:ext>
            </a:extLst>
          </p:cNvPr>
          <p:cNvSpPr>
            <a:spLocks noGrp="1"/>
          </p:cNvSpPr>
          <p:nvPr>
            <p:ph type="ftr" sz="quarter" idx="11"/>
          </p:nvPr>
        </p:nvSpPr>
        <p:spPr>
          <a:xfrm>
            <a:off x="4038600" y="6356350"/>
            <a:ext cx="4114800" cy="365125"/>
          </a:xfrm>
          <a:prstGeom prst="rect">
            <a:avLst/>
          </a:prstGeom>
        </p:spPr>
        <p:txBody>
          <a:bodyPr/>
          <a:lstStyle/>
          <a:p>
            <a:endParaRPr lang="en-PH"/>
          </a:p>
        </p:txBody>
      </p:sp>
      <p:sp>
        <p:nvSpPr>
          <p:cNvPr id="6" name="Slide Number Placeholder 5">
            <a:extLst>
              <a:ext uri="{FF2B5EF4-FFF2-40B4-BE49-F238E27FC236}">
                <a16:creationId xmlns:a16="http://schemas.microsoft.com/office/drawing/2014/main" id="{C4A16FBF-2A6F-4E9F-B697-E14C49308591}"/>
              </a:ext>
            </a:extLst>
          </p:cNvPr>
          <p:cNvSpPr>
            <a:spLocks noGrp="1"/>
          </p:cNvSpPr>
          <p:nvPr>
            <p:ph type="sldNum" sz="quarter" idx="12"/>
          </p:nvPr>
        </p:nvSpPr>
        <p:spPr>
          <a:xfrm>
            <a:off x="8610600" y="6356350"/>
            <a:ext cx="2743200" cy="365125"/>
          </a:xfrm>
          <a:prstGeom prst="rect">
            <a:avLst/>
          </a:prstGeom>
        </p:spPr>
        <p:txBody>
          <a:bodyPr/>
          <a:lstStyle/>
          <a:p>
            <a:fld id="{E6BB6C63-66C3-4F40-B585-2E4F2694D53F}" type="slidenum">
              <a:rPr lang="en-PH" smtClean="0"/>
              <a:t>‹#›</a:t>
            </a:fld>
            <a:endParaRPr lang="en-PH"/>
          </a:p>
        </p:txBody>
      </p:sp>
      <p:sp>
        <p:nvSpPr>
          <p:cNvPr id="7" name="Rectangle 6">
            <a:extLst>
              <a:ext uri="{FF2B5EF4-FFF2-40B4-BE49-F238E27FC236}">
                <a16:creationId xmlns:a16="http://schemas.microsoft.com/office/drawing/2014/main" id="{59DF1DEA-92B9-4125-B10C-3CA419856E5B}"/>
              </a:ext>
            </a:extLst>
          </p:cNvPr>
          <p:cNvSpPr/>
          <p:nvPr userDrawn="1"/>
        </p:nvSpPr>
        <p:spPr>
          <a:xfrm>
            <a:off x="0" y="0"/>
            <a:ext cx="12192000" cy="6858000"/>
          </a:xfrm>
          <a:prstGeom prst="rect">
            <a:avLst/>
          </a:prstGeom>
          <a:gradFill flip="none" rotWithShape="1">
            <a:gsLst>
              <a:gs pos="61000">
                <a:schemeClr val="accent3"/>
              </a:gs>
              <a:gs pos="0">
                <a:schemeClr val="accent1">
                  <a:lumMod val="97000"/>
                  <a:lumOff val="3000"/>
                </a:schemeClr>
              </a:gs>
              <a:gs pos="100000">
                <a:schemeClr val="accent1">
                  <a:lumMod val="60000"/>
                  <a:lumOff val="4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logo&#10;&#10;Description automatically generated">
            <a:extLst>
              <a:ext uri="{FF2B5EF4-FFF2-40B4-BE49-F238E27FC236}">
                <a16:creationId xmlns:a16="http://schemas.microsoft.com/office/drawing/2014/main" id="{0AC4AC18-19DD-4E04-BC20-AF9DC4A5AE88}"/>
              </a:ext>
            </a:extLst>
          </p:cNvPr>
          <p:cNvPicPr>
            <a:picLocks noChangeAspect="1"/>
          </p:cNvPicPr>
          <p:nvPr userDrawn="1"/>
        </p:nvPicPr>
        <p:blipFill>
          <a:blip r:embed="rId2" cstate="print">
            <a:alphaModFix amt="13000"/>
            <a:extLst>
              <a:ext uri="{28A0092B-C50C-407E-A947-70E740481C1C}">
                <a14:useLocalDpi xmlns:a14="http://schemas.microsoft.com/office/drawing/2010/main" val="0"/>
              </a:ext>
            </a:extLst>
          </a:blip>
          <a:stretch>
            <a:fillRect/>
          </a:stretch>
        </p:blipFill>
        <p:spPr>
          <a:xfrm rot="3922402">
            <a:off x="376568" y="-3930539"/>
            <a:ext cx="6752564" cy="12872927"/>
          </a:xfrm>
          <a:prstGeom prst="rect">
            <a:avLst/>
          </a:prstGeom>
        </p:spPr>
      </p:pic>
    </p:spTree>
    <p:extLst>
      <p:ext uri="{BB962C8B-B14F-4D97-AF65-F5344CB8AC3E}">
        <p14:creationId xmlns:p14="http://schemas.microsoft.com/office/powerpoint/2010/main" val="204321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FC233-8173-4FB6-A5CC-C4D413269E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215BF7BB-4AE9-42D0-80BA-CF6ED570FD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A4E0AB65-4280-4B40-B413-0F300CA0C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F2DA63-7EE1-4DC3-AE83-8A49037E9E18}"/>
              </a:ext>
            </a:extLst>
          </p:cNvPr>
          <p:cNvSpPr>
            <a:spLocks noGrp="1"/>
          </p:cNvSpPr>
          <p:nvPr>
            <p:ph type="dt" sz="half" idx="10"/>
          </p:nvPr>
        </p:nvSpPr>
        <p:spPr>
          <a:xfrm>
            <a:off x="838200" y="6356350"/>
            <a:ext cx="2743200" cy="365125"/>
          </a:xfrm>
          <a:prstGeom prst="rect">
            <a:avLst/>
          </a:prstGeom>
        </p:spPr>
        <p:txBody>
          <a:bodyPr/>
          <a:lstStyle/>
          <a:p>
            <a:fld id="{A25C8670-BC23-413E-A1E3-654D334CFFA0}" type="datetimeFigureOut">
              <a:rPr lang="en-PH" smtClean="0"/>
              <a:t>08/03/2022</a:t>
            </a:fld>
            <a:endParaRPr lang="en-PH"/>
          </a:p>
        </p:txBody>
      </p:sp>
      <p:sp>
        <p:nvSpPr>
          <p:cNvPr id="6" name="Footer Placeholder 5">
            <a:extLst>
              <a:ext uri="{FF2B5EF4-FFF2-40B4-BE49-F238E27FC236}">
                <a16:creationId xmlns:a16="http://schemas.microsoft.com/office/drawing/2014/main" id="{38F40F45-A058-48EC-B84D-AF4DC1566158}"/>
              </a:ext>
            </a:extLst>
          </p:cNvPr>
          <p:cNvSpPr>
            <a:spLocks noGrp="1"/>
          </p:cNvSpPr>
          <p:nvPr>
            <p:ph type="ftr" sz="quarter" idx="11"/>
          </p:nvPr>
        </p:nvSpPr>
        <p:spPr>
          <a:xfrm>
            <a:off x="4038600" y="6356350"/>
            <a:ext cx="4114800" cy="365125"/>
          </a:xfrm>
          <a:prstGeom prst="rect">
            <a:avLst/>
          </a:prstGeom>
        </p:spPr>
        <p:txBody>
          <a:bodyPr/>
          <a:lstStyle/>
          <a:p>
            <a:endParaRPr lang="en-PH"/>
          </a:p>
        </p:txBody>
      </p:sp>
      <p:sp>
        <p:nvSpPr>
          <p:cNvPr id="7" name="Slide Number Placeholder 6">
            <a:extLst>
              <a:ext uri="{FF2B5EF4-FFF2-40B4-BE49-F238E27FC236}">
                <a16:creationId xmlns:a16="http://schemas.microsoft.com/office/drawing/2014/main" id="{349D76A9-8BE8-45A4-BD63-15B689FC2CCA}"/>
              </a:ext>
            </a:extLst>
          </p:cNvPr>
          <p:cNvSpPr>
            <a:spLocks noGrp="1"/>
          </p:cNvSpPr>
          <p:nvPr>
            <p:ph type="sldNum" sz="quarter" idx="12"/>
          </p:nvPr>
        </p:nvSpPr>
        <p:spPr>
          <a:xfrm>
            <a:off x="8610600" y="6356350"/>
            <a:ext cx="2743200" cy="365125"/>
          </a:xfrm>
          <a:prstGeom prst="rect">
            <a:avLst/>
          </a:prstGeom>
        </p:spPr>
        <p:txBody>
          <a:bodyPr/>
          <a:lstStyle/>
          <a:p>
            <a:fld id="{E6BB6C63-66C3-4F40-B585-2E4F2694D53F}" type="slidenum">
              <a:rPr lang="en-PH" smtClean="0"/>
              <a:t>‹#›</a:t>
            </a:fld>
            <a:endParaRPr lang="en-PH"/>
          </a:p>
        </p:txBody>
      </p:sp>
    </p:spTree>
    <p:extLst>
      <p:ext uri="{BB962C8B-B14F-4D97-AF65-F5344CB8AC3E}">
        <p14:creationId xmlns:p14="http://schemas.microsoft.com/office/powerpoint/2010/main" val="36431397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446DD-9F4A-4741-9F8A-508564875C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500620FC-14F5-4157-B190-4EA337D8DE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id="{4BBFAFEA-37D8-40F8-A7C0-27E7499024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2CF2D1-C43D-429D-B3AB-4457815818A7}"/>
              </a:ext>
            </a:extLst>
          </p:cNvPr>
          <p:cNvSpPr>
            <a:spLocks noGrp="1"/>
          </p:cNvSpPr>
          <p:nvPr>
            <p:ph type="dt" sz="half" idx="10"/>
          </p:nvPr>
        </p:nvSpPr>
        <p:spPr>
          <a:xfrm>
            <a:off x="838200" y="6356350"/>
            <a:ext cx="2743200" cy="365125"/>
          </a:xfrm>
          <a:prstGeom prst="rect">
            <a:avLst/>
          </a:prstGeom>
        </p:spPr>
        <p:txBody>
          <a:bodyPr/>
          <a:lstStyle/>
          <a:p>
            <a:fld id="{A25C8670-BC23-413E-A1E3-654D334CFFA0}" type="datetimeFigureOut">
              <a:rPr lang="en-PH" smtClean="0"/>
              <a:t>08/03/2022</a:t>
            </a:fld>
            <a:endParaRPr lang="en-PH"/>
          </a:p>
        </p:txBody>
      </p:sp>
      <p:sp>
        <p:nvSpPr>
          <p:cNvPr id="6" name="Footer Placeholder 5">
            <a:extLst>
              <a:ext uri="{FF2B5EF4-FFF2-40B4-BE49-F238E27FC236}">
                <a16:creationId xmlns:a16="http://schemas.microsoft.com/office/drawing/2014/main" id="{98917BAF-CD9F-44C9-8C29-5B656C2A8708}"/>
              </a:ext>
            </a:extLst>
          </p:cNvPr>
          <p:cNvSpPr>
            <a:spLocks noGrp="1"/>
          </p:cNvSpPr>
          <p:nvPr>
            <p:ph type="ftr" sz="quarter" idx="11"/>
          </p:nvPr>
        </p:nvSpPr>
        <p:spPr>
          <a:xfrm>
            <a:off x="4038600" y="6356350"/>
            <a:ext cx="4114800" cy="365125"/>
          </a:xfrm>
          <a:prstGeom prst="rect">
            <a:avLst/>
          </a:prstGeom>
        </p:spPr>
        <p:txBody>
          <a:bodyPr/>
          <a:lstStyle/>
          <a:p>
            <a:endParaRPr lang="en-PH"/>
          </a:p>
        </p:txBody>
      </p:sp>
      <p:sp>
        <p:nvSpPr>
          <p:cNvPr id="7" name="Slide Number Placeholder 6">
            <a:extLst>
              <a:ext uri="{FF2B5EF4-FFF2-40B4-BE49-F238E27FC236}">
                <a16:creationId xmlns:a16="http://schemas.microsoft.com/office/drawing/2014/main" id="{16FFC581-37BF-4D0A-9C5C-714BBAB7A5CD}"/>
              </a:ext>
            </a:extLst>
          </p:cNvPr>
          <p:cNvSpPr>
            <a:spLocks noGrp="1"/>
          </p:cNvSpPr>
          <p:nvPr>
            <p:ph type="sldNum" sz="quarter" idx="12"/>
          </p:nvPr>
        </p:nvSpPr>
        <p:spPr>
          <a:xfrm>
            <a:off x="8610600" y="6356350"/>
            <a:ext cx="2743200" cy="365125"/>
          </a:xfrm>
          <a:prstGeom prst="rect">
            <a:avLst/>
          </a:prstGeom>
        </p:spPr>
        <p:txBody>
          <a:bodyPr/>
          <a:lstStyle/>
          <a:p>
            <a:fld id="{E6BB6C63-66C3-4F40-B585-2E4F2694D53F}" type="slidenum">
              <a:rPr lang="en-PH" smtClean="0"/>
              <a:t>‹#›</a:t>
            </a:fld>
            <a:endParaRPr lang="en-PH"/>
          </a:p>
        </p:txBody>
      </p:sp>
    </p:spTree>
    <p:extLst>
      <p:ext uri="{BB962C8B-B14F-4D97-AF65-F5344CB8AC3E}">
        <p14:creationId xmlns:p14="http://schemas.microsoft.com/office/powerpoint/2010/main" val="879946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087A2-C7C6-4B0F-902D-84651983956F}"/>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455AFCBD-4F55-4EA0-A7DC-ED577340BD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284BA1EE-14F2-4500-80D9-DB7162BB1CE0}"/>
              </a:ext>
            </a:extLst>
          </p:cNvPr>
          <p:cNvSpPr>
            <a:spLocks noGrp="1"/>
          </p:cNvSpPr>
          <p:nvPr>
            <p:ph type="dt" sz="half" idx="10"/>
          </p:nvPr>
        </p:nvSpPr>
        <p:spPr>
          <a:xfrm>
            <a:off x="838200" y="6356350"/>
            <a:ext cx="2743200" cy="365125"/>
          </a:xfrm>
          <a:prstGeom prst="rect">
            <a:avLst/>
          </a:prstGeom>
        </p:spPr>
        <p:txBody>
          <a:bodyPr/>
          <a:lstStyle/>
          <a:p>
            <a:fld id="{A25C8670-BC23-413E-A1E3-654D334CFFA0}" type="datetimeFigureOut">
              <a:rPr lang="en-PH" smtClean="0"/>
              <a:t>08/03/2022</a:t>
            </a:fld>
            <a:endParaRPr lang="en-PH"/>
          </a:p>
        </p:txBody>
      </p:sp>
      <p:sp>
        <p:nvSpPr>
          <p:cNvPr id="5" name="Footer Placeholder 4">
            <a:extLst>
              <a:ext uri="{FF2B5EF4-FFF2-40B4-BE49-F238E27FC236}">
                <a16:creationId xmlns:a16="http://schemas.microsoft.com/office/drawing/2014/main" id="{79BD42DE-4493-4834-A4FC-DCFFAC70B4EF}"/>
              </a:ext>
            </a:extLst>
          </p:cNvPr>
          <p:cNvSpPr>
            <a:spLocks noGrp="1"/>
          </p:cNvSpPr>
          <p:nvPr>
            <p:ph type="ftr" sz="quarter" idx="11"/>
          </p:nvPr>
        </p:nvSpPr>
        <p:spPr>
          <a:xfrm>
            <a:off x="4038600" y="6356350"/>
            <a:ext cx="4114800" cy="365125"/>
          </a:xfrm>
          <a:prstGeom prst="rect">
            <a:avLst/>
          </a:prstGeom>
        </p:spPr>
        <p:txBody>
          <a:bodyPr/>
          <a:lstStyle/>
          <a:p>
            <a:endParaRPr lang="en-PH"/>
          </a:p>
        </p:txBody>
      </p:sp>
      <p:sp>
        <p:nvSpPr>
          <p:cNvPr id="6" name="Slide Number Placeholder 5">
            <a:extLst>
              <a:ext uri="{FF2B5EF4-FFF2-40B4-BE49-F238E27FC236}">
                <a16:creationId xmlns:a16="http://schemas.microsoft.com/office/drawing/2014/main" id="{A462F83E-8BBE-47EC-A7B9-B7D93AEDFBB4}"/>
              </a:ext>
            </a:extLst>
          </p:cNvPr>
          <p:cNvSpPr>
            <a:spLocks noGrp="1"/>
          </p:cNvSpPr>
          <p:nvPr>
            <p:ph type="sldNum" sz="quarter" idx="12"/>
          </p:nvPr>
        </p:nvSpPr>
        <p:spPr>
          <a:xfrm>
            <a:off x="8610600" y="6356350"/>
            <a:ext cx="2743200" cy="365125"/>
          </a:xfrm>
          <a:prstGeom prst="rect">
            <a:avLst/>
          </a:prstGeom>
        </p:spPr>
        <p:txBody>
          <a:bodyPr/>
          <a:lstStyle/>
          <a:p>
            <a:fld id="{E6BB6C63-66C3-4F40-B585-2E4F2694D53F}" type="slidenum">
              <a:rPr lang="en-PH" smtClean="0"/>
              <a:t>‹#›</a:t>
            </a:fld>
            <a:endParaRPr lang="en-PH"/>
          </a:p>
        </p:txBody>
      </p:sp>
    </p:spTree>
    <p:extLst>
      <p:ext uri="{BB962C8B-B14F-4D97-AF65-F5344CB8AC3E}">
        <p14:creationId xmlns:p14="http://schemas.microsoft.com/office/powerpoint/2010/main" val="4223272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36C348-899C-4C56-966F-2DA3B7ECA2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FEEEFB84-97AE-4D44-A49C-5FCFBB8C3A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4FC83DEA-21A0-49F5-84B9-5879A6309F11}"/>
              </a:ext>
            </a:extLst>
          </p:cNvPr>
          <p:cNvSpPr>
            <a:spLocks noGrp="1"/>
          </p:cNvSpPr>
          <p:nvPr>
            <p:ph type="dt" sz="half" idx="10"/>
          </p:nvPr>
        </p:nvSpPr>
        <p:spPr>
          <a:xfrm>
            <a:off x="838200" y="6356350"/>
            <a:ext cx="2743200" cy="365125"/>
          </a:xfrm>
          <a:prstGeom prst="rect">
            <a:avLst/>
          </a:prstGeom>
        </p:spPr>
        <p:txBody>
          <a:bodyPr/>
          <a:lstStyle/>
          <a:p>
            <a:fld id="{A25C8670-BC23-413E-A1E3-654D334CFFA0}" type="datetimeFigureOut">
              <a:rPr lang="en-PH" smtClean="0"/>
              <a:t>08/03/2022</a:t>
            </a:fld>
            <a:endParaRPr lang="en-PH"/>
          </a:p>
        </p:txBody>
      </p:sp>
      <p:sp>
        <p:nvSpPr>
          <p:cNvPr id="5" name="Footer Placeholder 4">
            <a:extLst>
              <a:ext uri="{FF2B5EF4-FFF2-40B4-BE49-F238E27FC236}">
                <a16:creationId xmlns:a16="http://schemas.microsoft.com/office/drawing/2014/main" id="{6AF3B9EB-F9D4-431B-9A94-2E64BE904BD7}"/>
              </a:ext>
            </a:extLst>
          </p:cNvPr>
          <p:cNvSpPr>
            <a:spLocks noGrp="1"/>
          </p:cNvSpPr>
          <p:nvPr>
            <p:ph type="ftr" sz="quarter" idx="11"/>
          </p:nvPr>
        </p:nvSpPr>
        <p:spPr>
          <a:xfrm>
            <a:off x="4038600" y="6356350"/>
            <a:ext cx="4114800" cy="365125"/>
          </a:xfrm>
          <a:prstGeom prst="rect">
            <a:avLst/>
          </a:prstGeom>
        </p:spPr>
        <p:txBody>
          <a:bodyPr/>
          <a:lstStyle/>
          <a:p>
            <a:endParaRPr lang="en-PH"/>
          </a:p>
        </p:txBody>
      </p:sp>
      <p:sp>
        <p:nvSpPr>
          <p:cNvPr id="6" name="Slide Number Placeholder 5">
            <a:extLst>
              <a:ext uri="{FF2B5EF4-FFF2-40B4-BE49-F238E27FC236}">
                <a16:creationId xmlns:a16="http://schemas.microsoft.com/office/drawing/2014/main" id="{4379BDCF-8DEE-43E4-A88D-12AC1877459D}"/>
              </a:ext>
            </a:extLst>
          </p:cNvPr>
          <p:cNvSpPr>
            <a:spLocks noGrp="1"/>
          </p:cNvSpPr>
          <p:nvPr>
            <p:ph type="sldNum" sz="quarter" idx="12"/>
          </p:nvPr>
        </p:nvSpPr>
        <p:spPr>
          <a:xfrm>
            <a:off x="8610600" y="6356350"/>
            <a:ext cx="2743200" cy="365125"/>
          </a:xfrm>
          <a:prstGeom prst="rect">
            <a:avLst/>
          </a:prstGeom>
        </p:spPr>
        <p:txBody>
          <a:bodyPr/>
          <a:lstStyle/>
          <a:p>
            <a:fld id="{E6BB6C63-66C3-4F40-B585-2E4F2694D53F}" type="slidenum">
              <a:rPr lang="en-PH" smtClean="0"/>
              <a:t>‹#›</a:t>
            </a:fld>
            <a:endParaRPr lang="en-PH"/>
          </a:p>
        </p:txBody>
      </p:sp>
    </p:spTree>
    <p:extLst>
      <p:ext uri="{BB962C8B-B14F-4D97-AF65-F5344CB8AC3E}">
        <p14:creationId xmlns:p14="http://schemas.microsoft.com/office/powerpoint/2010/main" val="3540554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0" y="0"/>
            <a:ext cx="12192000" cy="6858000"/>
          </a:xfrm>
          <a:prstGeom prst="rect">
            <a:avLst/>
          </a:prstGeom>
          <a:solidFill>
            <a:schemeClr val="bg1">
              <a:lumMod val="85000"/>
            </a:schemeClr>
          </a:solidFill>
        </p:spPr>
        <p:txBody>
          <a:bodyPr anchor="ctr"/>
          <a:lstStyle>
            <a:lvl1pPr marL="0" indent="0" algn="ctr">
              <a:buNone/>
              <a:defRPr sz="3200">
                <a:solidFill>
                  <a:schemeClr val="accent1"/>
                </a:solidFill>
                <a:latin typeface="+mj-lt"/>
              </a:defRPr>
            </a:lvl1pPr>
          </a:lstStyle>
          <a:p>
            <a:r>
              <a:rPr lang="en-US" dirty="0"/>
              <a:t>Add Picture</a:t>
            </a:r>
          </a:p>
        </p:txBody>
      </p:sp>
    </p:spTree>
    <p:extLst>
      <p:ext uri="{BB962C8B-B14F-4D97-AF65-F5344CB8AC3E}">
        <p14:creationId xmlns:p14="http://schemas.microsoft.com/office/powerpoint/2010/main" val="89214470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with Elemen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70486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0" y="0"/>
            <a:ext cx="12192000" cy="6858000"/>
          </a:xfrm>
          <a:prstGeom prst="rect">
            <a:avLst/>
          </a:prstGeom>
          <a:solidFill>
            <a:schemeClr val="bg1">
              <a:lumMod val="85000"/>
            </a:schemeClr>
          </a:solidFill>
        </p:spPr>
        <p:txBody>
          <a:bodyPr anchor="ctr"/>
          <a:lstStyle>
            <a:lvl1pPr marL="0" indent="0" algn="ctr">
              <a:buNone/>
              <a:defRPr sz="3200">
                <a:solidFill>
                  <a:schemeClr val="accent1"/>
                </a:solidFill>
                <a:latin typeface="Lato" panose="020F0502020204030203" pitchFamily="34" charset="0"/>
              </a:defRPr>
            </a:lvl1pPr>
          </a:lstStyle>
          <a:p>
            <a:r>
              <a:rPr lang="en-US" dirty="0"/>
              <a:t>Add Picture</a:t>
            </a:r>
          </a:p>
        </p:txBody>
      </p:sp>
    </p:spTree>
    <p:extLst>
      <p:ext uri="{BB962C8B-B14F-4D97-AF65-F5344CB8AC3E}">
        <p14:creationId xmlns:p14="http://schemas.microsoft.com/office/powerpoint/2010/main" val="377902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4771890" y="-2783049"/>
            <a:ext cx="8545220" cy="8545220"/>
          </a:xfrm>
          <a:custGeom>
            <a:avLst/>
            <a:gdLst>
              <a:gd name="connsiteX0" fmla="*/ 4169269 w 8338538"/>
              <a:gd name="connsiteY0" fmla="*/ 0 h 8338538"/>
              <a:gd name="connsiteX1" fmla="*/ 8338538 w 8338538"/>
              <a:gd name="connsiteY1" fmla="*/ 4169269 h 8338538"/>
              <a:gd name="connsiteX2" fmla="*/ 4169269 w 8338538"/>
              <a:gd name="connsiteY2" fmla="*/ 8338538 h 8338538"/>
              <a:gd name="connsiteX3" fmla="*/ 0 w 8338538"/>
              <a:gd name="connsiteY3" fmla="*/ 4169269 h 8338538"/>
              <a:gd name="connsiteX4" fmla="*/ 4169269 w 8338538"/>
              <a:gd name="connsiteY4" fmla="*/ 0 h 8338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8538" h="8338538">
                <a:moveTo>
                  <a:pt x="4169269" y="0"/>
                </a:moveTo>
                <a:cubicBezTo>
                  <a:pt x="6471893" y="0"/>
                  <a:pt x="8338538" y="1866646"/>
                  <a:pt x="8338538" y="4169269"/>
                </a:cubicBezTo>
                <a:cubicBezTo>
                  <a:pt x="8338538" y="6471893"/>
                  <a:pt x="6471893" y="8338538"/>
                  <a:pt x="4169269" y="8338538"/>
                </a:cubicBezTo>
                <a:cubicBezTo>
                  <a:pt x="1866645" y="8338538"/>
                  <a:pt x="0" y="6471893"/>
                  <a:pt x="0" y="4169269"/>
                </a:cubicBezTo>
                <a:cubicBezTo>
                  <a:pt x="0" y="1866646"/>
                  <a:pt x="1866645" y="0"/>
                  <a:pt x="4169269" y="0"/>
                </a:cubicBezTo>
                <a:close/>
              </a:path>
            </a:pathLst>
          </a:custGeom>
          <a:solidFill>
            <a:schemeClr val="bg1">
              <a:lumMod val="85000"/>
            </a:schemeClr>
          </a:solidFill>
          <a:ln w="254000">
            <a:gradFill>
              <a:gsLst>
                <a:gs pos="0">
                  <a:schemeClr val="accent1"/>
                </a:gs>
                <a:gs pos="100000">
                  <a:schemeClr val="accent4"/>
                </a:gs>
              </a:gsLst>
              <a:lin ang="540000" scaled="0"/>
            </a:gradFill>
          </a:ln>
        </p:spPr>
        <p:txBody>
          <a:bodyPr wrap="square" anchor="ctr">
            <a:noAutofit/>
          </a:bodyPr>
          <a:lstStyle>
            <a:lvl1pPr marL="0" indent="0" algn="ctr">
              <a:buNone/>
              <a:defRPr>
                <a:solidFill>
                  <a:schemeClr val="accent1"/>
                </a:solidFill>
                <a:latin typeface="Lato" panose="020F0502020204030203" pitchFamily="34" charset="0"/>
              </a:defRPr>
            </a:lvl1pPr>
          </a:lstStyle>
          <a:p>
            <a:r>
              <a:rPr lang="en-US" dirty="0"/>
              <a:t>Add Picture</a:t>
            </a:r>
          </a:p>
        </p:txBody>
      </p:sp>
    </p:spTree>
    <p:extLst>
      <p:ext uri="{BB962C8B-B14F-4D97-AF65-F5344CB8AC3E}">
        <p14:creationId xmlns:p14="http://schemas.microsoft.com/office/powerpoint/2010/main" val="52276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24CB40-5BA6-44D2-A1B5-3E4347F3EAA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a:t>Third level</a:t>
            </a:r>
          </a:p>
          <a:p>
            <a:pPr lvl="3"/>
            <a:r>
              <a:rPr lang="en-US" dirty="0"/>
              <a:t>Fourth level</a:t>
            </a:r>
          </a:p>
          <a:p>
            <a:pPr lvl="4"/>
            <a:r>
              <a:rPr lang="en-US" dirty="0"/>
              <a:t>Fifth level</a:t>
            </a:r>
            <a:endParaRPr lang="en-PH" dirty="0"/>
          </a:p>
        </p:txBody>
      </p:sp>
      <p:sp>
        <p:nvSpPr>
          <p:cNvPr id="4" name="Date Placeholder 3">
            <a:extLst>
              <a:ext uri="{FF2B5EF4-FFF2-40B4-BE49-F238E27FC236}">
                <a16:creationId xmlns:a16="http://schemas.microsoft.com/office/drawing/2014/main" id="{F3F7D048-1409-46E9-B6F2-187254F4DE8C}"/>
              </a:ext>
            </a:extLst>
          </p:cNvPr>
          <p:cNvSpPr>
            <a:spLocks noGrp="1"/>
          </p:cNvSpPr>
          <p:nvPr>
            <p:ph type="dt" sz="half" idx="10"/>
          </p:nvPr>
        </p:nvSpPr>
        <p:spPr>
          <a:xfrm>
            <a:off x="838200" y="6356350"/>
            <a:ext cx="2743200" cy="365125"/>
          </a:xfrm>
          <a:prstGeom prst="rect">
            <a:avLst/>
          </a:prstGeom>
        </p:spPr>
        <p:txBody>
          <a:bodyPr/>
          <a:lstStyle/>
          <a:p>
            <a:fld id="{A25C8670-BC23-413E-A1E3-654D334CFFA0}" type="datetimeFigureOut">
              <a:rPr lang="en-PH" smtClean="0"/>
              <a:t>08/03/2022</a:t>
            </a:fld>
            <a:endParaRPr lang="en-PH"/>
          </a:p>
        </p:txBody>
      </p:sp>
      <p:sp>
        <p:nvSpPr>
          <p:cNvPr id="5" name="Footer Placeholder 4">
            <a:extLst>
              <a:ext uri="{FF2B5EF4-FFF2-40B4-BE49-F238E27FC236}">
                <a16:creationId xmlns:a16="http://schemas.microsoft.com/office/drawing/2014/main" id="{ADE335F0-DD64-46D8-BB33-0BA9D07520DE}"/>
              </a:ext>
            </a:extLst>
          </p:cNvPr>
          <p:cNvSpPr>
            <a:spLocks noGrp="1"/>
          </p:cNvSpPr>
          <p:nvPr>
            <p:ph type="ftr" sz="quarter" idx="11"/>
          </p:nvPr>
        </p:nvSpPr>
        <p:spPr>
          <a:xfrm>
            <a:off x="4038600" y="6356350"/>
            <a:ext cx="4114800" cy="365125"/>
          </a:xfrm>
          <a:prstGeom prst="rect">
            <a:avLst/>
          </a:prstGeom>
        </p:spPr>
        <p:txBody>
          <a:bodyPr/>
          <a:lstStyle/>
          <a:p>
            <a:endParaRPr lang="en-PH"/>
          </a:p>
        </p:txBody>
      </p:sp>
      <p:sp>
        <p:nvSpPr>
          <p:cNvPr id="6" name="Slide Number Placeholder 5">
            <a:extLst>
              <a:ext uri="{FF2B5EF4-FFF2-40B4-BE49-F238E27FC236}">
                <a16:creationId xmlns:a16="http://schemas.microsoft.com/office/drawing/2014/main" id="{0551C7B7-07EC-4C34-96DE-D6D601F8BAAF}"/>
              </a:ext>
            </a:extLst>
          </p:cNvPr>
          <p:cNvSpPr>
            <a:spLocks noGrp="1"/>
          </p:cNvSpPr>
          <p:nvPr>
            <p:ph type="sldNum" sz="quarter" idx="12"/>
          </p:nvPr>
        </p:nvSpPr>
        <p:spPr>
          <a:xfrm>
            <a:off x="8610600" y="6356350"/>
            <a:ext cx="2743200" cy="365125"/>
          </a:xfrm>
          <a:prstGeom prst="rect">
            <a:avLst/>
          </a:prstGeom>
        </p:spPr>
        <p:txBody>
          <a:bodyPr/>
          <a:lstStyle/>
          <a:p>
            <a:fld id="{E6BB6C63-66C3-4F40-B585-2E4F2694D53F}" type="slidenum">
              <a:rPr lang="en-PH" smtClean="0"/>
              <a:t>‹#›</a:t>
            </a:fld>
            <a:endParaRPr lang="en-PH"/>
          </a:p>
        </p:txBody>
      </p:sp>
      <p:sp>
        <p:nvSpPr>
          <p:cNvPr id="7" name="TextBox 6">
            <a:extLst>
              <a:ext uri="{FF2B5EF4-FFF2-40B4-BE49-F238E27FC236}">
                <a16:creationId xmlns:a16="http://schemas.microsoft.com/office/drawing/2014/main" id="{AE4B85FD-5955-46B9-9DCE-F694CA21B0BE}"/>
              </a:ext>
            </a:extLst>
          </p:cNvPr>
          <p:cNvSpPr txBox="1"/>
          <p:nvPr userDrawn="1"/>
        </p:nvSpPr>
        <p:spPr>
          <a:xfrm>
            <a:off x="931245" y="643185"/>
            <a:ext cx="2557110" cy="769441"/>
          </a:xfrm>
          <a:prstGeom prst="rect">
            <a:avLst/>
          </a:prstGeom>
          <a:noFill/>
        </p:spPr>
        <p:txBody>
          <a:bodyPr wrap="none" rtlCol="0" anchor="b">
            <a:spAutoFit/>
          </a:bodyPr>
          <a:lstStyle/>
          <a:p>
            <a:r>
              <a:rPr lang="en-US" sz="4400" b="1" spc="100" dirty="0" smtClean="0">
                <a:latin typeface="+mj-lt"/>
              </a:rPr>
              <a:t>Add title</a:t>
            </a:r>
            <a:endParaRPr lang="en-US" sz="4400" b="1" spc="100" dirty="0">
              <a:latin typeface="+mj-lt"/>
            </a:endParaRPr>
          </a:p>
        </p:txBody>
      </p:sp>
    </p:spTree>
    <p:extLst>
      <p:ext uri="{BB962C8B-B14F-4D97-AF65-F5344CB8AC3E}">
        <p14:creationId xmlns:p14="http://schemas.microsoft.com/office/powerpoint/2010/main" val="167407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DF1DEA-92B9-4125-B10C-3CA419856E5B}"/>
              </a:ext>
            </a:extLst>
          </p:cNvPr>
          <p:cNvSpPr/>
          <p:nvPr userDrawn="1"/>
        </p:nvSpPr>
        <p:spPr>
          <a:xfrm>
            <a:off x="0" y="0"/>
            <a:ext cx="12192000" cy="6858000"/>
          </a:xfrm>
          <a:prstGeom prst="rect">
            <a:avLst/>
          </a:prstGeom>
          <a:gradFill flip="none" rotWithShape="1">
            <a:gsLst>
              <a:gs pos="61000">
                <a:schemeClr val="accent3"/>
              </a:gs>
              <a:gs pos="0">
                <a:schemeClr val="accent1">
                  <a:lumMod val="97000"/>
                  <a:lumOff val="3000"/>
                </a:schemeClr>
              </a:gs>
              <a:gs pos="100000">
                <a:schemeClr val="accent1">
                  <a:lumMod val="60000"/>
                  <a:lumOff val="4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logo&#10;&#10;Description automatically generated">
            <a:extLst>
              <a:ext uri="{FF2B5EF4-FFF2-40B4-BE49-F238E27FC236}">
                <a16:creationId xmlns:a16="http://schemas.microsoft.com/office/drawing/2014/main" id="{0AC4AC18-19DD-4E04-BC20-AF9DC4A5AE88}"/>
              </a:ext>
            </a:extLst>
          </p:cNvPr>
          <p:cNvPicPr>
            <a:picLocks noChangeAspect="1"/>
          </p:cNvPicPr>
          <p:nvPr userDrawn="1"/>
        </p:nvPicPr>
        <p:blipFill>
          <a:blip r:embed="rId2" cstate="print">
            <a:alphaModFix amt="13000"/>
            <a:extLst>
              <a:ext uri="{28A0092B-C50C-407E-A947-70E740481C1C}">
                <a14:useLocalDpi xmlns:a14="http://schemas.microsoft.com/office/drawing/2010/main" val="0"/>
              </a:ext>
            </a:extLst>
          </a:blip>
          <a:stretch>
            <a:fillRect/>
          </a:stretch>
        </p:blipFill>
        <p:spPr>
          <a:xfrm rot="3922402">
            <a:off x="376568" y="-3930539"/>
            <a:ext cx="6752564" cy="12872927"/>
          </a:xfrm>
          <a:prstGeom prst="rect">
            <a:avLst/>
          </a:prstGeom>
        </p:spPr>
      </p:pic>
      <p:sp>
        <p:nvSpPr>
          <p:cNvPr id="2" name="Title 1">
            <a:extLst>
              <a:ext uri="{FF2B5EF4-FFF2-40B4-BE49-F238E27FC236}">
                <a16:creationId xmlns:a16="http://schemas.microsoft.com/office/drawing/2014/main" id="{40CEAA4C-26B8-4388-889E-3E8A093314B9}"/>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PH" dirty="0"/>
          </a:p>
        </p:txBody>
      </p:sp>
      <p:sp>
        <p:nvSpPr>
          <p:cNvPr id="3" name="Text Placeholder 2">
            <a:extLst>
              <a:ext uri="{FF2B5EF4-FFF2-40B4-BE49-F238E27FC236}">
                <a16:creationId xmlns:a16="http://schemas.microsoft.com/office/drawing/2014/main" id="{7FE6F681-358A-4EC2-B56D-A07FE9A208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1178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1297E-3F4E-4049-9AB7-CFC3404ECBF5}"/>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8F42D596-561E-4645-BA09-67B1446C0A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1FFE7076-6072-446E-B8D1-B0B36C96A5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10" name="Rectangle 9">
            <a:extLst>
              <a:ext uri="{FF2B5EF4-FFF2-40B4-BE49-F238E27FC236}">
                <a16:creationId xmlns:a16="http://schemas.microsoft.com/office/drawing/2014/main" id="{6469A40A-B0CD-473D-96ED-25E046658DDC}"/>
              </a:ext>
            </a:extLst>
          </p:cNvPr>
          <p:cNvSpPr/>
          <p:nvPr userDrawn="1"/>
        </p:nvSpPr>
        <p:spPr>
          <a:xfrm>
            <a:off x="0" y="0"/>
            <a:ext cx="12192000" cy="6858000"/>
          </a:xfrm>
          <a:prstGeom prst="rect">
            <a:avLst/>
          </a:prstGeom>
          <a:gradFill>
            <a:gsLst>
              <a:gs pos="0">
                <a:schemeClr val="accent2">
                  <a:lumMod val="5000"/>
                  <a:lumOff val="95000"/>
                </a:schemeClr>
              </a:gs>
              <a:gs pos="100000">
                <a:srgbClr val="FEF1E5"/>
              </a:gs>
              <a:gs pos="76000">
                <a:schemeClr val="accent2">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TextBox 11">
            <a:extLst>
              <a:ext uri="{FF2B5EF4-FFF2-40B4-BE49-F238E27FC236}">
                <a16:creationId xmlns:a16="http://schemas.microsoft.com/office/drawing/2014/main" id="{AE4B85FD-5955-46B9-9DCE-F694CA21B0BE}"/>
              </a:ext>
            </a:extLst>
          </p:cNvPr>
          <p:cNvSpPr txBox="1"/>
          <p:nvPr userDrawn="1"/>
        </p:nvSpPr>
        <p:spPr>
          <a:xfrm>
            <a:off x="1956692" y="2060326"/>
            <a:ext cx="2557110" cy="769441"/>
          </a:xfrm>
          <a:prstGeom prst="rect">
            <a:avLst/>
          </a:prstGeom>
          <a:noFill/>
        </p:spPr>
        <p:txBody>
          <a:bodyPr wrap="none" rtlCol="0" anchor="b">
            <a:spAutoFit/>
          </a:bodyPr>
          <a:lstStyle/>
          <a:p>
            <a:r>
              <a:rPr lang="en-US" sz="4400" b="1" spc="100" dirty="0" smtClean="0">
                <a:latin typeface="+mj-lt"/>
              </a:rPr>
              <a:t>Add title</a:t>
            </a:r>
            <a:endParaRPr lang="en-US" sz="4400" b="1" spc="100" dirty="0">
              <a:latin typeface="+mj-lt"/>
            </a:endParaRPr>
          </a:p>
        </p:txBody>
      </p:sp>
      <p:sp>
        <p:nvSpPr>
          <p:cNvPr id="13" name="TextBox 12">
            <a:extLst>
              <a:ext uri="{FF2B5EF4-FFF2-40B4-BE49-F238E27FC236}">
                <a16:creationId xmlns:a16="http://schemas.microsoft.com/office/drawing/2014/main" id="{2B4A7943-28FA-4D7B-928E-05DB35D5409F}"/>
              </a:ext>
            </a:extLst>
          </p:cNvPr>
          <p:cNvSpPr txBox="1"/>
          <p:nvPr userDrawn="1"/>
        </p:nvSpPr>
        <p:spPr>
          <a:xfrm>
            <a:off x="1873809" y="3390338"/>
            <a:ext cx="8724900" cy="994118"/>
          </a:xfrm>
          <a:prstGeom prst="rect">
            <a:avLst/>
          </a:prstGeom>
          <a:noFill/>
        </p:spPr>
        <p:txBody>
          <a:bodyPr wrap="square" rtlCol="0">
            <a:spAutoFit/>
          </a:bodyPr>
          <a:lstStyle/>
          <a:p>
            <a:pPr>
              <a:lnSpc>
                <a:spcPct val="125000"/>
              </a:lnSpc>
            </a:pPr>
            <a:r>
              <a:rPr lang="en-US" sz="1200" dirty="0" err="1">
                <a:solidFill>
                  <a:schemeClr val="tx1">
                    <a:lumMod val="65000"/>
                    <a:lumOff val="35000"/>
                  </a:schemeClr>
                </a:solidFill>
                <a:latin typeface="+mj-lt"/>
                <a:cs typeface="Segoe UI" panose="020B0502040204020203" pitchFamily="34" charset="0"/>
              </a:rPr>
              <a:t>Lorem</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ipsum</a:t>
            </a:r>
            <a:r>
              <a:rPr lang="en-US" sz="1200" dirty="0">
                <a:solidFill>
                  <a:schemeClr val="tx1">
                    <a:lumMod val="65000"/>
                    <a:lumOff val="35000"/>
                  </a:schemeClr>
                </a:solidFill>
                <a:latin typeface="+mj-lt"/>
                <a:cs typeface="Segoe UI" panose="020B0502040204020203" pitchFamily="34" charset="0"/>
              </a:rPr>
              <a:t> dolor sit </a:t>
            </a:r>
            <a:r>
              <a:rPr lang="en-US" sz="1200" dirty="0" err="1">
                <a:solidFill>
                  <a:schemeClr val="tx1">
                    <a:lumMod val="65000"/>
                    <a:lumOff val="35000"/>
                  </a:schemeClr>
                </a:solidFill>
                <a:latin typeface="+mj-lt"/>
                <a:cs typeface="Segoe UI" panose="020B0502040204020203" pitchFamily="34" charset="0"/>
              </a:rPr>
              <a:t>amet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consectetur</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adipiscing</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elit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sed</a:t>
            </a:r>
            <a:r>
              <a:rPr lang="en-US" sz="1200" dirty="0">
                <a:solidFill>
                  <a:schemeClr val="tx1">
                    <a:lumMod val="65000"/>
                    <a:lumOff val="35000"/>
                  </a:schemeClr>
                </a:solidFill>
                <a:latin typeface="+mj-lt"/>
                <a:cs typeface="Segoe UI" panose="020B0502040204020203" pitchFamily="34" charset="0"/>
              </a:rPr>
              <a:t> do </a:t>
            </a:r>
            <a:r>
              <a:rPr lang="en-US" sz="1200" dirty="0" err="1">
                <a:solidFill>
                  <a:schemeClr val="tx1">
                    <a:lumMod val="65000"/>
                    <a:lumOff val="35000"/>
                  </a:schemeClr>
                </a:solidFill>
                <a:latin typeface="+mj-lt"/>
                <a:cs typeface="Segoe UI" panose="020B0502040204020203" pitchFamily="34" charset="0"/>
              </a:rPr>
              <a:t>eiusmod</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tempor</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incididunt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ut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labore</a:t>
            </a:r>
            <a:r>
              <a:rPr lang="en-US" sz="1200" dirty="0">
                <a:solidFill>
                  <a:schemeClr val="tx1">
                    <a:lumMod val="65000"/>
                    <a:lumOff val="35000"/>
                  </a:schemeClr>
                </a:solidFill>
                <a:latin typeface="+mj-lt"/>
                <a:cs typeface="Segoe UI" panose="020B0502040204020203" pitchFamily="34" charset="0"/>
              </a:rPr>
              <a:t> et </a:t>
            </a:r>
            <a:r>
              <a:rPr lang="en-US" sz="1200" dirty="0" err="1">
                <a:solidFill>
                  <a:schemeClr val="tx1">
                    <a:lumMod val="65000"/>
                    <a:lumOff val="35000"/>
                  </a:schemeClr>
                </a:solidFill>
                <a:latin typeface="+mj-lt"/>
                <a:cs typeface="Segoe UI" panose="020B0502040204020203" pitchFamily="34" charset="0"/>
              </a:rPr>
              <a:t>dolore</a:t>
            </a:r>
            <a:r>
              <a:rPr lang="en-US" sz="1200" dirty="0">
                <a:solidFill>
                  <a:schemeClr val="tx1">
                    <a:lumMod val="65000"/>
                    <a:lumOff val="35000"/>
                  </a:schemeClr>
                </a:solidFill>
                <a:latin typeface="+mj-lt"/>
                <a:cs typeface="Segoe UI" panose="020B0502040204020203" pitchFamily="34" charset="0"/>
              </a:rPr>
              <a:t> magna </a:t>
            </a:r>
            <a:r>
              <a:rPr lang="en-US" sz="1200" dirty="0" err="1">
                <a:solidFill>
                  <a:schemeClr val="tx1">
                    <a:lumMod val="65000"/>
                    <a:lumOff val="35000"/>
                  </a:schemeClr>
                </a:solidFill>
                <a:latin typeface="+mj-lt"/>
                <a:cs typeface="Segoe UI" panose="020B0502040204020203" pitchFamily="34" charset="0"/>
              </a:rPr>
              <a:t>aliqua</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Ut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enim</a:t>
            </a:r>
            <a:r>
              <a:rPr lang="en-US" sz="1200" dirty="0">
                <a:solidFill>
                  <a:schemeClr val="tx1">
                    <a:lumMod val="65000"/>
                    <a:lumOff val="35000"/>
                  </a:schemeClr>
                </a:solidFill>
                <a:latin typeface="+mj-lt"/>
                <a:cs typeface="Segoe UI" panose="020B0502040204020203" pitchFamily="34" charset="0"/>
              </a:rPr>
              <a:t> ad minim </a:t>
            </a:r>
            <a:r>
              <a:rPr lang="en-US" sz="1200" dirty="0" err="1">
                <a:solidFill>
                  <a:schemeClr val="tx1">
                    <a:lumMod val="65000"/>
                    <a:lumOff val="35000"/>
                  </a:schemeClr>
                </a:solidFill>
                <a:latin typeface="+mj-lt"/>
                <a:cs typeface="Segoe UI" panose="020B0502040204020203" pitchFamily="34" charset="0"/>
              </a:rPr>
              <a:t>veniam</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quis</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nostrud</a:t>
            </a:r>
            <a:r>
              <a:rPr lang="en-US" sz="1200" dirty="0">
                <a:solidFill>
                  <a:schemeClr val="tx1">
                    <a:lumMod val="65000"/>
                    <a:lumOff val="35000"/>
                  </a:schemeClr>
                </a:solidFill>
                <a:latin typeface="+mj-lt"/>
                <a:cs typeface="Segoe UI" panose="020B0502040204020203" pitchFamily="34" charset="0"/>
              </a:rPr>
              <a:t> exercitation </a:t>
            </a:r>
            <a:r>
              <a:rPr lang="en-US" sz="1200" dirty="0" err="1">
                <a:solidFill>
                  <a:schemeClr val="tx1">
                    <a:lumMod val="65000"/>
                    <a:lumOff val="35000"/>
                  </a:schemeClr>
                </a:solidFill>
                <a:latin typeface="+mj-lt"/>
                <a:cs typeface="Segoe UI" panose="020B0502040204020203" pitchFamily="34" charset="0"/>
              </a:rPr>
              <a:t>ullamco</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laboris</a:t>
            </a:r>
            <a:r>
              <a:rPr lang="en-US" sz="1200" dirty="0">
                <a:solidFill>
                  <a:schemeClr val="tx1">
                    <a:lumMod val="65000"/>
                    <a:lumOff val="35000"/>
                  </a:schemeClr>
                </a:solidFill>
                <a:latin typeface="+mj-lt"/>
                <a:cs typeface="Segoe UI" panose="020B0502040204020203" pitchFamily="34" charset="0"/>
              </a:rPr>
              <a:t> nisi </a:t>
            </a:r>
            <a:r>
              <a:rPr lang="en-US" sz="1200" dirty="0" err="1">
                <a:solidFill>
                  <a:schemeClr val="tx1">
                    <a:lumMod val="65000"/>
                    <a:lumOff val="35000"/>
                  </a:schemeClr>
                </a:solidFill>
                <a:latin typeface="+mj-lt"/>
                <a:cs typeface="Segoe UI" panose="020B0502040204020203" pitchFamily="34" charset="0"/>
              </a:rPr>
              <a:t>ut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aliquip</a:t>
            </a:r>
            <a:r>
              <a:rPr lang="en-US" sz="1200" dirty="0">
                <a:solidFill>
                  <a:schemeClr val="tx1">
                    <a:lumMod val="65000"/>
                    <a:lumOff val="35000"/>
                  </a:schemeClr>
                </a:solidFill>
                <a:latin typeface="+mj-lt"/>
                <a:cs typeface="Segoe UI" panose="020B0502040204020203" pitchFamily="34" charset="0"/>
              </a:rPr>
              <a:t> ex </a:t>
            </a:r>
            <a:r>
              <a:rPr lang="en-US" sz="1200" dirty="0" err="1">
                <a:solidFill>
                  <a:schemeClr val="tx1">
                    <a:lumMod val="65000"/>
                    <a:lumOff val="35000"/>
                  </a:schemeClr>
                </a:solidFill>
                <a:latin typeface="+mj-lt"/>
                <a:cs typeface="Segoe UI" panose="020B0502040204020203" pitchFamily="34" charset="0"/>
              </a:rPr>
              <a:t>ea</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commodo</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consequat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Duis</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aute</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irure</a:t>
            </a:r>
            <a:r>
              <a:rPr lang="en-US" sz="1200" dirty="0">
                <a:solidFill>
                  <a:schemeClr val="tx1">
                    <a:lumMod val="65000"/>
                    <a:lumOff val="35000"/>
                  </a:schemeClr>
                </a:solidFill>
                <a:latin typeface="+mj-lt"/>
                <a:cs typeface="Segoe UI" panose="020B0502040204020203" pitchFamily="34" charset="0"/>
              </a:rPr>
              <a:t> dolor in </a:t>
            </a:r>
            <a:r>
              <a:rPr lang="en-US" sz="1200" dirty="0" err="1">
                <a:solidFill>
                  <a:schemeClr val="tx1">
                    <a:lumMod val="65000"/>
                    <a:lumOff val="35000"/>
                  </a:schemeClr>
                </a:solidFill>
                <a:latin typeface="+mj-lt"/>
                <a:cs typeface="Segoe UI" panose="020B0502040204020203" pitchFamily="34" charset="0"/>
              </a:rPr>
              <a:t>reprehenderit</a:t>
            </a:r>
            <a:r>
              <a:rPr lang="en-US" sz="1200" dirty="0">
                <a:solidFill>
                  <a:schemeClr val="tx1">
                    <a:lumMod val="65000"/>
                    <a:lumOff val="35000"/>
                  </a:schemeClr>
                </a:solidFill>
                <a:latin typeface="+mj-lt"/>
                <a:cs typeface="Segoe UI" panose="020B0502040204020203" pitchFamily="34" charset="0"/>
              </a:rPr>
              <a:t> in </a:t>
            </a:r>
            <a:r>
              <a:rPr lang="en-US" sz="1200" dirty="0" err="1">
                <a:solidFill>
                  <a:schemeClr val="tx1">
                    <a:lumMod val="65000"/>
                    <a:lumOff val="35000"/>
                  </a:schemeClr>
                </a:solidFill>
                <a:latin typeface="+mj-lt"/>
                <a:cs typeface="Segoe UI" panose="020B0502040204020203" pitchFamily="34" charset="0"/>
              </a:rPr>
              <a:t>voluptate</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velit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esse</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cillum</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dolore</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eu</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fugiat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nulla</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pariatur</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Excepteur</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sint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occaecat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cupidatat</a:t>
            </a:r>
            <a:r>
              <a:rPr lang="en-US" sz="1200" dirty="0">
                <a:solidFill>
                  <a:schemeClr val="tx1">
                    <a:lumMod val="65000"/>
                    <a:lumOff val="35000"/>
                  </a:schemeClr>
                </a:solidFill>
                <a:latin typeface="+mj-lt"/>
                <a:cs typeface="Segoe UI" panose="020B0502040204020203" pitchFamily="34" charset="0"/>
              </a:rPr>
              <a:t> non provident.</a:t>
            </a:r>
          </a:p>
        </p:txBody>
      </p:sp>
      <p:grpSp>
        <p:nvGrpSpPr>
          <p:cNvPr id="14" name="Group 13">
            <a:extLst>
              <a:ext uri="{FF2B5EF4-FFF2-40B4-BE49-F238E27FC236}">
                <a16:creationId xmlns:a16="http://schemas.microsoft.com/office/drawing/2014/main" id="{9B26CCEE-4AEC-4462-ACB9-CED48F2D6AAF}"/>
              </a:ext>
            </a:extLst>
          </p:cNvPr>
          <p:cNvGrpSpPr/>
          <p:nvPr userDrawn="1"/>
        </p:nvGrpSpPr>
        <p:grpSpPr>
          <a:xfrm rot="2838935">
            <a:off x="-1098262" y="-5595917"/>
            <a:ext cx="5956770" cy="11191834"/>
            <a:chOff x="1088279" y="-318055"/>
            <a:chExt cx="5609677" cy="10539702"/>
          </a:xfrm>
          <a:gradFill flip="none" rotWithShape="1">
            <a:gsLst>
              <a:gs pos="0">
                <a:schemeClr val="accent2">
                  <a:lumMod val="5000"/>
                  <a:lumOff val="95000"/>
                </a:schemeClr>
              </a:gs>
              <a:gs pos="50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grpSpPr>
        <p:grpSp>
          <p:nvGrpSpPr>
            <p:cNvPr id="15" name="Group 14">
              <a:extLst>
                <a:ext uri="{FF2B5EF4-FFF2-40B4-BE49-F238E27FC236}">
                  <a16:creationId xmlns:a16="http://schemas.microsoft.com/office/drawing/2014/main" id="{FDE05A9F-F6BF-40C7-BA98-E64807D59A7D}"/>
                </a:ext>
              </a:extLst>
            </p:cNvPr>
            <p:cNvGrpSpPr/>
            <p:nvPr/>
          </p:nvGrpSpPr>
          <p:grpSpPr>
            <a:xfrm rot="18900000">
              <a:off x="2815913" y="-318055"/>
              <a:ext cx="2154411" cy="5609677"/>
              <a:chOff x="1615265" y="365759"/>
              <a:chExt cx="2154411" cy="5609677"/>
            </a:xfrm>
            <a:grpFill/>
          </p:grpSpPr>
          <p:sp>
            <p:nvSpPr>
              <p:cNvPr id="30" name="Oval 29">
                <a:extLst>
                  <a:ext uri="{FF2B5EF4-FFF2-40B4-BE49-F238E27FC236}">
                    <a16:creationId xmlns:a16="http://schemas.microsoft.com/office/drawing/2014/main" id="{DBF5D012-02D4-46C9-A406-FC04E64B513C}"/>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31" name="Group 30">
                <a:extLst>
                  <a:ext uri="{FF2B5EF4-FFF2-40B4-BE49-F238E27FC236}">
                    <a16:creationId xmlns:a16="http://schemas.microsoft.com/office/drawing/2014/main" id="{9434D4AF-8011-457A-9622-8BD4BD4ED53D}"/>
                  </a:ext>
                </a:extLst>
              </p:cNvPr>
              <p:cNvGrpSpPr/>
              <p:nvPr/>
            </p:nvGrpSpPr>
            <p:grpSpPr>
              <a:xfrm>
                <a:off x="1844378" y="2099144"/>
                <a:ext cx="1684679" cy="2142907"/>
                <a:chOff x="1781096" y="3505436"/>
                <a:chExt cx="1873901" cy="2010322"/>
              </a:xfrm>
              <a:grpFill/>
            </p:grpSpPr>
            <p:sp>
              <p:nvSpPr>
                <p:cNvPr id="33" name="Freeform 10">
                  <a:extLst>
                    <a:ext uri="{FF2B5EF4-FFF2-40B4-BE49-F238E27FC236}">
                      <a16:creationId xmlns:a16="http://schemas.microsoft.com/office/drawing/2014/main" id="{98D99D52-9AE8-421A-A7B3-3AA96462CD0C}"/>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34" name="Freeform 10">
                  <a:extLst>
                    <a:ext uri="{FF2B5EF4-FFF2-40B4-BE49-F238E27FC236}">
                      <a16:creationId xmlns:a16="http://schemas.microsoft.com/office/drawing/2014/main" id="{9AEFFC0B-F8A0-451A-9437-1AA2C01B6A8D}"/>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32" name="Oval 31">
                <a:extLst>
                  <a:ext uri="{FF2B5EF4-FFF2-40B4-BE49-F238E27FC236}">
                    <a16:creationId xmlns:a16="http://schemas.microsoft.com/office/drawing/2014/main" id="{4986DB1B-2219-4B6B-A8A1-B3A7953826F3}"/>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6" name="Group 15">
              <a:extLst>
                <a:ext uri="{FF2B5EF4-FFF2-40B4-BE49-F238E27FC236}">
                  <a16:creationId xmlns:a16="http://schemas.microsoft.com/office/drawing/2014/main" id="{00ED91E1-EE6D-442B-B4A8-B9FF29472ED6}"/>
                </a:ext>
              </a:extLst>
            </p:cNvPr>
            <p:cNvGrpSpPr/>
            <p:nvPr/>
          </p:nvGrpSpPr>
          <p:grpSpPr>
            <a:xfrm rot="13500000">
              <a:off x="2815912" y="2133322"/>
              <a:ext cx="2154411" cy="5609677"/>
              <a:chOff x="1615265" y="365759"/>
              <a:chExt cx="2154411" cy="5609677"/>
            </a:xfrm>
            <a:grpFill/>
          </p:grpSpPr>
          <p:sp>
            <p:nvSpPr>
              <p:cNvPr id="25" name="Oval 24">
                <a:extLst>
                  <a:ext uri="{FF2B5EF4-FFF2-40B4-BE49-F238E27FC236}">
                    <a16:creationId xmlns:a16="http://schemas.microsoft.com/office/drawing/2014/main" id="{58B9986D-C5DC-426A-A1C6-FB2763A0ADE8}"/>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26" name="Group 25">
                <a:extLst>
                  <a:ext uri="{FF2B5EF4-FFF2-40B4-BE49-F238E27FC236}">
                    <a16:creationId xmlns:a16="http://schemas.microsoft.com/office/drawing/2014/main" id="{313078F7-BFFC-4A33-9C14-D4599ACC7519}"/>
                  </a:ext>
                </a:extLst>
              </p:cNvPr>
              <p:cNvGrpSpPr/>
              <p:nvPr/>
            </p:nvGrpSpPr>
            <p:grpSpPr>
              <a:xfrm>
                <a:off x="1844378" y="2099144"/>
                <a:ext cx="1684679" cy="2142907"/>
                <a:chOff x="1781096" y="3505436"/>
                <a:chExt cx="1873901" cy="2010322"/>
              </a:xfrm>
              <a:grpFill/>
            </p:grpSpPr>
            <p:sp>
              <p:nvSpPr>
                <p:cNvPr id="28" name="Freeform 10">
                  <a:extLst>
                    <a:ext uri="{FF2B5EF4-FFF2-40B4-BE49-F238E27FC236}">
                      <a16:creationId xmlns:a16="http://schemas.microsoft.com/office/drawing/2014/main" id="{97D4E584-FB5B-4CD4-8805-DB5109ED03EE}"/>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9" name="Freeform 10">
                  <a:extLst>
                    <a:ext uri="{FF2B5EF4-FFF2-40B4-BE49-F238E27FC236}">
                      <a16:creationId xmlns:a16="http://schemas.microsoft.com/office/drawing/2014/main" id="{7199710B-B201-4246-893D-C28584078F6F}"/>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7" name="Oval 26">
                <a:extLst>
                  <a:ext uri="{FF2B5EF4-FFF2-40B4-BE49-F238E27FC236}">
                    <a16:creationId xmlns:a16="http://schemas.microsoft.com/office/drawing/2014/main" id="{DA9F2D74-BD61-44BB-B470-55BEA05EA076}"/>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7" name="Freeform 10">
              <a:extLst>
                <a:ext uri="{FF2B5EF4-FFF2-40B4-BE49-F238E27FC236}">
                  <a16:creationId xmlns:a16="http://schemas.microsoft.com/office/drawing/2014/main" id="{1E4C30B7-0E37-4EE8-B081-F32831AF1269}"/>
                </a:ext>
              </a:extLst>
            </p:cNvPr>
            <p:cNvSpPr>
              <a:spLocks/>
            </p:cNvSpPr>
            <p:nvPr/>
          </p:nvSpPr>
          <p:spPr bwMode="auto">
            <a:xfrm rot="16200000">
              <a:off x="3098438" y="3496564"/>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nvGrpSpPr>
            <p:cNvPr id="18" name="Group 17">
              <a:extLst>
                <a:ext uri="{FF2B5EF4-FFF2-40B4-BE49-F238E27FC236}">
                  <a16:creationId xmlns:a16="http://schemas.microsoft.com/office/drawing/2014/main" id="{F829269B-D380-44D4-AA50-8BFD6FFDE27A}"/>
                </a:ext>
              </a:extLst>
            </p:cNvPr>
            <p:cNvGrpSpPr/>
            <p:nvPr/>
          </p:nvGrpSpPr>
          <p:grpSpPr>
            <a:xfrm rot="18900000">
              <a:off x="2824045" y="4611970"/>
              <a:ext cx="2154411" cy="5609677"/>
              <a:chOff x="1615265" y="365759"/>
              <a:chExt cx="2154411" cy="5609677"/>
            </a:xfrm>
            <a:grpFill/>
          </p:grpSpPr>
          <p:sp>
            <p:nvSpPr>
              <p:cNvPr id="20" name="Oval 19">
                <a:extLst>
                  <a:ext uri="{FF2B5EF4-FFF2-40B4-BE49-F238E27FC236}">
                    <a16:creationId xmlns:a16="http://schemas.microsoft.com/office/drawing/2014/main" id="{724ED544-8E4B-4516-BC22-BF67291C15DB}"/>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21" name="Group 20">
                <a:extLst>
                  <a:ext uri="{FF2B5EF4-FFF2-40B4-BE49-F238E27FC236}">
                    <a16:creationId xmlns:a16="http://schemas.microsoft.com/office/drawing/2014/main" id="{643B7056-3D3C-4DCA-8841-3A57256622D9}"/>
                  </a:ext>
                </a:extLst>
              </p:cNvPr>
              <p:cNvGrpSpPr/>
              <p:nvPr/>
            </p:nvGrpSpPr>
            <p:grpSpPr>
              <a:xfrm>
                <a:off x="1844378" y="2099144"/>
                <a:ext cx="1684679" cy="2142907"/>
                <a:chOff x="1781096" y="3505436"/>
                <a:chExt cx="1873901" cy="2010322"/>
              </a:xfrm>
              <a:grpFill/>
            </p:grpSpPr>
            <p:sp>
              <p:nvSpPr>
                <p:cNvPr id="23" name="Freeform 10">
                  <a:extLst>
                    <a:ext uri="{FF2B5EF4-FFF2-40B4-BE49-F238E27FC236}">
                      <a16:creationId xmlns:a16="http://schemas.microsoft.com/office/drawing/2014/main" id="{4951AD9B-AECD-422F-A9FF-81E4E2AF1F8A}"/>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4" name="Freeform 10">
                  <a:extLst>
                    <a:ext uri="{FF2B5EF4-FFF2-40B4-BE49-F238E27FC236}">
                      <a16:creationId xmlns:a16="http://schemas.microsoft.com/office/drawing/2014/main" id="{5FC18763-D863-4126-885D-F185D287AD95}"/>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2" name="Oval 21">
                <a:extLst>
                  <a:ext uri="{FF2B5EF4-FFF2-40B4-BE49-F238E27FC236}">
                    <a16:creationId xmlns:a16="http://schemas.microsoft.com/office/drawing/2014/main" id="{929BB849-DB10-43F7-9430-A1CB34D0C65A}"/>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9" name="Freeform 10">
              <a:extLst>
                <a:ext uri="{FF2B5EF4-FFF2-40B4-BE49-F238E27FC236}">
                  <a16:creationId xmlns:a16="http://schemas.microsoft.com/office/drawing/2014/main" id="{12E3258E-53B5-4C9D-8D14-0D031AB0AF0B}"/>
                </a:ext>
              </a:extLst>
            </p:cNvPr>
            <p:cNvSpPr>
              <a:spLocks/>
            </p:cNvSpPr>
            <p:nvPr/>
          </p:nvSpPr>
          <p:spPr bwMode="auto">
            <a:xfrm rot="5400000">
              <a:off x="2962579" y="5911079"/>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Tree>
    <p:extLst>
      <p:ext uri="{BB962C8B-B14F-4D97-AF65-F5344CB8AC3E}">
        <p14:creationId xmlns:p14="http://schemas.microsoft.com/office/powerpoint/2010/main" val="293178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2" presetClass="entr" presetSubtype="4" decel="10000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750" fill="hold"/>
                                        <p:tgtEl>
                                          <p:spTgt spid="12"/>
                                        </p:tgtEl>
                                        <p:attrNameLst>
                                          <p:attrName>ppt_x</p:attrName>
                                        </p:attrNameLst>
                                      </p:cBhvr>
                                      <p:tavLst>
                                        <p:tav tm="0">
                                          <p:val>
                                            <p:strVal val="#ppt_x"/>
                                          </p:val>
                                        </p:tav>
                                        <p:tav tm="100000">
                                          <p:val>
                                            <p:strVal val="#ppt_x"/>
                                          </p:val>
                                        </p:tav>
                                      </p:tavLst>
                                    </p:anim>
                                    <p:anim calcmode="lin" valueType="num">
                                      <p:cBhvr additive="base">
                                        <p:cTn id="11" dur="750" fill="hold"/>
                                        <p:tgtEl>
                                          <p:spTgt spid="12"/>
                                        </p:tgtEl>
                                        <p:attrNameLst>
                                          <p:attrName>ppt_y</p:attrName>
                                        </p:attrNameLst>
                                      </p:cBhvr>
                                      <p:tavLst>
                                        <p:tav tm="0">
                                          <p:val>
                                            <p:strVal val="1+#ppt_h/2"/>
                                          </p:val>
                                        </p:tav>
                                        <p:tav tm="100000">
                                          <p:val>
                                            <p:strVal val="#ppt_y"/>
                                          </p:val>
                                        </p:tav>
                                      </p:tavLst>
                                    </p:anim>
                                  </p:childTnLst>
                                </p:cTn>
                              </p:par>
                            </p:childTnLst>
                          </p:cTn>
                        </p:par>
                        <p:par>
                          <p:cTn id="12" fill="hold">
                            <p:stCondLst>
                              <p:cond delay="750"/>
                            </p:stCondLst>
                            <p:childTnLst>
                              <p:par>
                                <p:cTn id="13" presetID="42"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D1CB87F1-D4CE-4A03-8A8F-0BB3A08E0ADF}"/>
              </a:ext>
            </a:extLst>
          </p:cNvPr>
          <p:cNvSpPr>
            <a:spLocks noGrp="1"/>
          </p:cNvSpPr>
          <p:nvPr>
            <p:ph type="dt" sz="half" idx="10"/>
          </p:nvPr>
        </p:nvSpPr>
        <p:spPr>
          <a:xfrm>
            <a:off x="838200" y="6356350"/>
            <a:ext cx="2743200" cy="365125"/>
          </a:xfrm>
          <a:prstGeom prst="rect">
            <a:avLst/>
          </a:prstGeom>
        </p:spPr>
        <p:txBody>
          <a:bodyPr/>
          <a:lstStyle/>
          <a:p>
            <a:fld id="{A25C8670-BC23-413E-A1E3-654D334CFFA0}" type="datetimeFigureOut">
              <a:rPr lang="en-PH" smtClean="0"/>
              <a:t>08/03/2022</a:t>
            </a:fld>
            <a:endParaRPr lang="en-PH"/>
          </a:p>
        </p:txBody>
      </p:sp>
      <p:sp>
        <p:nvSpPr>
          <p:cNvPr id="8" name="Footer Placeholder 7">
            <a:extLst>
              <a:ext uri="{FF2B5EF4-FFF2-40B4-BE49-F238E27FC236}">
                <a16:creationId xmlns:a16="http://schemas.microsoft.com/office/drawing/2014/main" id="{A4E55A36-340F-49F6-ABC5-49C948F5C976}"/>
              </a:ext>
            </a:extLst>
          </p:cNvPr>
          <p:cNvSpPr>
            <a:spLocks noGrp="1"/>
          </p:cNvSpPr>
          <p:nvPr>
            <p:ph type="ftr" sz="quarter" idx="11"/>
          </p:nvPr>
        </p:nvSpPr>
        <p:spPr>
          <a:xfrm>
            <a:off x="4038600" y="6356350"/>
            <a:ext cx="4114800" cy="365125"/>
          </a:xfrm>
          <a:prstGeom prst="rect">
            <a:avLst/>
          </a:prstGeom>
        </p:spPr>
        <p:txBody>
          <a:bodyPr/>
          <a:lstStyle/>
          <a:p>
            <a:endParaRPr lang="en-PH"/>
          </a:p>
        </p:txBody>
      </p:sp>
      <p:sp>
        <p:nvSpPr>
          <p:cNvPr id="9" name="Slide Number Placeholder 8">
            <a:extLst>
              <a:ext uri="{FF2B5EF4-FFF2-40B4-BE49-F238E27FC236}">
                <a16:creationId xmlns:a16="http://schemas.microsoft.com/office/drawing/2014/main" id="{96ADC339-C1A4-4F83-9FAD-464CDEDEB8A2}"/>
              </a:ext>
            </a:extLst>
          </p:cNvPr>
          <p:cNvSpPr>
            <a:spLocks noGrp="1"/>
          </p:cNvSpPr>
          <p:nvPr>
            <p:ph type="sldNum" sz="quarter" idx="12"/>
          </p:nvPr>
        </p:nvSpPr>
        <p:spPr>
          <a:xfrm>
            <a:off x="8610600" y="6356350"/>
            <a:ext cx="2743200" cy="365125"/>
          </a:xfrm>
          <a:prstGeom prst="rect">
            <a:avLst/>
          </a:prstGeom>
        </p:spPr>
        <p:txBody>
          <a:bodyPr/>
          <a:lstStyle/>
          <a:p>
            <a:fld id="{E6BB6C63-66C3-4F40-B585-2E4F2694D53F}" type="slidenum">
              <a:rPr lang="en-PH" smtClean="0"/>
              <a:t>‹#›</a:t>
            </a:fld>
            <a:endParaRPr lang="en-PH"/>
          </a:p>
        </p:txBody>
      </p:sp>
      <p:sp>
        <p:nvSpPr>
          <p:cNvPr id="10" name="TextBox 9">
            <a:extLst>
              <a:ext uri="{FF2B5EF4-FFF2-40B4-BE49-F238E27FC236}">
                <a16:creationId xmlns:a16="http://schemas.microsoft.com/office/drawing/2014/main" id="{AE4B85FD-5955-46B9-9DCE-F694CA21B0BE}"/>
              </a:ext>
            </a:extLst>
          </p:cNvPr>
          <p:cNvSpPr txBox="1"/>
          <p:nvPr userDrawn="1"/>
        </p:nvSpPr>
        <p:spPr>
          <a:xfrm>
            <a:off x="1943957" y="1956169"/>
            <a:ext cx="2557110" cy="769441"/>
          </a:xfrm>
          <a:prstGeom prst="rect">
            <a:avLst/>
          </a:prstGeom>
          <a:noFill/>
        </p:spPr>
        <p:txBody>
          <a:bodyPr wrap="none" rtlCol="0" anchor="b">
            <a:spAutoFit/>
          </a:bodyPr>
          <a:lstStyle/>
          <a:p>
            <a:r>
              <a:rPr lang="en-US" sz="4400" b="1" spc="100" dirty="0" smtClean="0">
                <a:latin typeface="+mj-lt"/>
              </a:rPr>
              <a:t>Add title</a:t>
            </a:r>
            <a:endParaRPr lang="en-US" sz="4400" b="1" spc="100" dirty="0">
              <a:latin typeface="+mj-lt"/>
            </a:endParaRPr>
          </a:p>
        </p:txBody>
      </p:sp>
      <p:sp>
        <p:nvSpPr>
          <p:cNvPr id="11" name="TextBox 10">
            <a:extLst>
              <a:ext uri="{FF2B5EF4-FFF2-40B4-BE49-F238E27FC236}">
                <a16:creationId xmlns:a16="http://schemas.microsoft.com/office/drawing/2014/main" id="{2B4A7943-28FA-4D7B-928E-05DB35D5409F}"/>
              </a:ext>
            </a:extLst>
          </p:cNvPr>
          <p:cNvSpPr txBox="1"/>
          <p:nvPr userDrawn="1"/>
        </p:nvSpPr>
        <p:spPr>
          <a:xfrm>
            <a:off x="1861074" y="3286181"/>
            <a:ext cx="8724900" cy="994118"/>
          </a:xfrm>
          <a:prstGeom prst="rect">
            <a:avLst/>
          </a:prstGeom>
          <a:noFill/>
        </p:spPr>
        <p:txBody>
          <a:bodyPr wrap="square" rtlCol="0">
            <a:spAutoFit/>
          </a:bodyPr>
          <a:lstStyle/>
          <a:p>
            <a:pPr>
              <a:lnSpc>
                <a:spcPct val="125000"/>
              </a:lnSpc>
            </a:pPr>
            <a:r>
              <a:rPr lang="en-US" sz="1200" dirty="0" err="1">
                <a:solidFill>
                  <a:schemeClr val="tx1">
                    <a:lumMod val="65000"/>
                    <a:lumOff val="35000"/>
                  </a:schemeClr>
                </a:solidFill>
                <a:latin typeface="+mj-lt"/>
                <a:cs typeface="Segoe UI" panose="020B0502040204020203" pitchFamily="34" charset="0"/>
              </a:rPr>
              <a:t>Lorem</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ipsum</a:t>
            </a:r>
            <a:r>
              <a:rPr lang="en-US" sz="1200" dirty="0">
                <a:solidFill>
                  <a:schemeClr val="tx1">
                    <a:lumMod val="65000"/>
                    <a:lumOff val="35000"/>
                  </a:schemeClr>
                </a:solidFill>
                <a:latin typeface="+mj-lt"/>
                <a:cs typeface="Segoe UI" panose="020B0502040204020203" pitchFamily="34" charset="0"/>
              </a:rPr>
              <a:t> dolor sit </a:t>
            </a:r>
            <a:r>
              <a:rPr lang="en-US" sz="1200" dirty="0" err="1">
                <a:solidFill>
                  <a:schemeClr val="tx1">
                    <a:lumMod val="65000"/>
                    <a:lumOff val="35000"/>
                  </a:schemeClr>
                </a:solidFill>
                <a:latin typeface="+mj-lt"/>
                <a:cs typeface="Segoe UI" panose="020B0502040204020203" pitchFamily="34" charset="0"/>
              </a:rPr>
              <a:t>amet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consectetur</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adipiscing</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elit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sed</a:t>
            </a:r>
            <a:r>
              <a:rPr lang="en-US" sz="1200" dirty="0">
                <a:solidFill>
                  <a:schemeClr val="tx1">
                    <a:lumMod val="65000"/>
                    <a:lumOff val="35000"/>
                  </a:schemeClr>
                </a:solidFill>
                <a:latin typeface="+mj-lt"/>
                <a:cs typeface="Segoe UI" panose="020B0502040204020203" pitchFamily="34" charset="0"/>
              </a:rPr>
              <a:t> do </a:t>
            </a:r>
            <a:r>
              <a:rPr lang="en-US" sz="1200" dirty="0" err="1">
                <a:solidFill>
                  <a:schemeClr val="tx1">
                    <a:lumMod val="65000"/>
                    <a:lumOff val="35000"/>
                  </a:schemeClr>
                </a:solidFill>
                <a:latin typeface="+mj-lt"/>
                <a:cs typeface="Segoe UI" panose="020B0502040204020203" pitchFamily="34" charset="0"/>
              </a:rPr>
              <a:t>eiusmod</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tempor</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incididunt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ut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labore</a:t>
            </a:r>
            <a:r>
              <a:rPr lang="en-US" sz="1200" dirty="0">
                <a:solidFill>
                  <a:schemeClr val="tx1">
                    <a:lumMod val="65000"/>
                    <a:lumOff val="35000"/>
                  </a:schemeClr>
                </a:solidFill>
                <a:latin typeface="+mj-lt"/>
                <a:cs typeface="Segoe UI" panose="020B0502040204020203" pitchFamily="34" charset="0"/>
              </a:rPr>
              <a:t> et </a:t>
            </a:r>
            <a:r>
              <a:rPr lang="en-US" sz="1200" dirty="0" err="1">
                <a:solidFill>
                  <a:schemeClr val="tx1">
                    <a:lumMod val="65000"/>
                    <a:lumOff val="35000"/>
                  </a:schemeClr>
                </a:solidFill>
                <a:latin typeface="+mj-lt"/>
                <a:cs typeface="Segoe UI" panose="020B0502040204020203" pitchFamily="34" charset="0"/>
              </a:rPr>
              <a:t>dolore</a:t>
            </a:r>
            <a:r>
              <a:rPr lang="en-US" sz="1200" dirty="0">
                <a:solidFill>
                  <a:schemeClr val="tx1">
                    <a:lumMod val="65000"/>
                    <a:lumOff val="35000"/>
                  </a:schemeClr>
                </a:solidFill>
                <a:latin typeface="+mj-lt"/>
                <a:cs typeface="Segoe UI" panose="020B0502040204020203" pitchFamily="34" charset="0"/>
              </a:rPr>
              <a:t> magna </a:t>
            </a:r>
            <a:r>
              <a:rPr lang="en-US" sz="1200" dirty="0" err="1">
                <a:solidFill>
                  <a:schemeClr val="tx1">
                    <a:lumMod val="65000"/>
                    <a:lumOff val="35000"/>
                  </a:schemeClr>
                </a:solidFill>
                <a:latin typeface="+mj-lt"/>
                <a:cs typeface="Segoe UI" panose="020B0502040204020203" pitchFamily="34" charset="0"/>
              </a:rPr>
              <a:t>aliqua</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Ut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enim</a:t>
            </a:r>
            <a:r>
              <a:rPr lang="en-US" sz="1200" dirty="0">
                <a:solidFill>
                  <a:schemeClr val="tx1">
                    <a:lumMod val="65000"/>
                    <a:lumOff val="35000"/>
                  </a:schemeClr>
                </a:solidFill>
                <a:latin typeface="+mj-lt"/>
                <a:cs typeface="Segoe UI" panose="020B0502040204020203" pitchFamily="34" charset="0"/>
              </a:rPr>
              <a:t> ad minim </a:t>
            </a:r>
            <a:r>
              <a:rPr lang="en-US" sz="1200" dirty="0" err="1">
                <a:solidFill>
                  <a:schemeClr val="tx1">
                    <a:lumMod val="65000"/>
                    <a:lumOff val="35000"/>
                  </a:schemeClr>
                </a:solidFill>
                <a:latin typeface="+mj-lt"/>
                <a:cs typeface="Segoe UI" panose="020B0502040204020203" pitchFamily="34" charset="0"/>
              </a:rPr>
              <a:t>veniam</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quis</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nostrud</a:t>
            </a:r>
            <a:r>
              <a:rPr lang="en-US" sz="1200" dirty="0">
                <a:solidFill>
                  <a:schemeClr val="tx1">
                    <a:lumMod val="65000"/>
                    <a:lumOff val="35000"/>
                  </a:schemeClr>
                </a:solidFill>
                <a:latin typeface="+mj-lt"/>
                <a:cs typeface="Segoe UI" panose="020B0502040204020203" pitchFamily="34" charset="0"/>
              </a:rPr>
              <a:t> exercitation </a:t>
            </a:r>
            <a:r>
              <a:rPr lang="en-US" sz="1200" dirty="0" err="1">
                <a:solidFill>
                  <a:schemeClr val="tx1">
                    <a:lumMod val="65000"/>
                    <a:lumOff val="35000"/>
                  </a:schemeClr>
                </a:solidFill>
                <a:latin typeface="+mj-lt"/>
                <a:cs typeface="Segoe UI" panose="020B0502040204020203" pitchFamily="34" charset="0"/>
              </a:rPr>
              <a:t>ullamco</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laboris</a:t>
            </a:r>
            <a:r>
              <a:rPr lang="en-US" sz="1200" dirty="0">
                <a:solidFill>
                  <a:schemeClr val="tx1">
                    <a:lumMod val="65000"/>
                    <a:lumOff val="35000"/>
                  </a:schemeClr>
                </a:solidFill>
                <a:latin typeface="+mj-lt"/>
                <a:cs typeface="Segoe UI" panose="020B0502040204020203" pitchFamily="34" charset="0"/>
              </a:rPr>
              <a:t> nisi </a:t>
            </a:r>
            <a:r>
              <a:rPr lang="en-US" sz="1200" dirty="0" err="1">
                <a:solidFill>
                  <a:schemeClr val="tx1">
                    <a:lumMod val="65000"/>
                    <a:lumOff val="35000"/>
                  </a:schemeClr>
                </a:solidFill>
                <a:latin typeface="+mj-lt"/>
                <a:cs typeface="Segoe UI" panose="020B0502040204020203" pitchFamily="34" charset="0"/>
              </a:rPr>
              <a:t>ut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aliquip</a:t>
            </a:r>
            <a:r>
              <a:rPr lang="en-US" sz="1200" dirty="0">
                <a:solidFill>
                  <a:schemeClr val="tx1">
                    <a:lumMod val="65000"/>
                    <a:lumOff val="35000"/>
                  </a:schemeClr>
                </a:solidFill>
                <a:latin typeface="+mj-lt"/>
                <a:cs typeface="Segoe UI" panose="020B0502040204020203" pitchFamily="34" charset="0"/>
              </a:rPr>
              <a:t> ex </a:t>
            </a:r>
            <a:r>
              <a:rPr lang="en-US" sz="1200" dirty="0" err="1">
                <a:solidFill>
                  <a:schemeClr val="tx1">
                    <a:lumMod val="65000"/>
                    <a:lumOff val="35000"/>
                  </a:schemeClr>
                </a:solidFill>
                <a:latin typeface="+mj-lt"/>
                <a:cs typeface="Segoe UI" panose="020B0502040204020203" pitchFamily="34" charset="0"/>
              </a:rPr>
              <a:t>ea</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commodo</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consequat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Duis</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aute</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irure</a:t>
            </a:r>
            <a:r>
              <a:rPr lang="en-US" sz="1200" dirty="0">
                <a:solidFill>
                  <a:schemeClr val="tx1">
                    <a:lumMod val="65000"/>
                    <a:lumOff val="35000"/>
                  </a:schemeClr>
                </a:solidFill>
                <a:latin typeface="+mj-lt"/>
                <a:cs typeface="Segoe UI" panose="020B0502040204020203" pitchFamily="34" charset="0"/>
              </a:rPr>
              <a:t> dolor in </a:t>
            </a:r>
            <a:r>
              <a:rPr lang="en-US" sz="1200" dirty="0" err="1">
                <a:solidFill>
                  <a:schemeClr val="tx1">
                    <a:lumMod val="65000"/>
                    <a:lumOff val="35000"/>
                  </a:schemeClr>
                </a:solidFill>
                <a:latin typeface="+mj-lt"/>
                <a:cs typeface="Segoe UI" panose="020B0502040204020203" pitchFamily="34" charset="0"/>
              </a:rPr>
              <a:t>reprehenderit</a:t>
            </a:r>
            <a:r>
              <a:rPr lang="en-US" sz="1200" dirty="0">
                <a:solidFill>
                  <a:schemeClr val="tx1">
                    <a:lumMod val="65000"/>
                    <a:lumOff val="35000"/>
                  </a:schemeClr>
                </a:solidFill>
                <a:latin typeface="+mj-lt"/>
                <a:cs typeface="Segoe UI" panose="020B0502040204020203" pitchFamily="34" charset="0"/>
              </a:rPr>
              <a:t> in </a:t>
            </a:r>
            <a:r>
              <a:rPr lang="en-US" sz="1200" dirty="0" err="1">
                <a:solidFill>
                  <a:schemeClr val="tx1">
                    <a:lumMod val="65000"/>
                    <a:lumOff val="35000"/>
                  </a:schemeClr>
                </a:solidFill>
                <a:latin typeface="+mj-lt"/>
                <a:cs typeface="Segoe UI" panose="020B0502040204020203" pitchFamily="34" charset="0"/>
              </a:rPr>
              <a:t>voluptate</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velit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esse</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cillum</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dolore</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eu</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fugiat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nulla</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pariatur</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Excepteur</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sint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occaecat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cupidatat</a:t>
            </a:r>
            <a:r>
              <a:rPr lang="en-US" sz="1200" dirty="0">
                <a:solidFill>
                  <a:schemeClr val="tx1">
                    <a:lumMod val="65000"/>
                    <a:lumOff val="35000"/>
                  </a:schemeClr>
                </a:solidFill>
                <a:latin typeface="+mj-lt"/>
                <a:cs typeface="Segoe UI" panose="020B0502040204020203" pitchFamily="34" charset="0"/>
              </a:rPr>
              <a:t> non provident.</a:t>
            </a:r>
          </a:p>
        </p:txBody>
      </p:sp>
    </p:spTree>
    <p:extLst>
      <p:ext uri="{BB962C8B-B14F-4D97-AF65-F5344CB8AC3E}">
        <p14:creationId xmlns:p14="http://schemas.microsoft.com/office/powerpoint/2010/main" val="376141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7603864-E216-44D0-A856-52373ABF87B6}"/>
              </a:ext>
            </a:extLst>
          </p:cNvPr>
          <p:cNvSpPr>
            <a:spLocks noGrp="1"/>
          </p:cNvSpPr>
          <p:nvPr>
            <p:ph sz="half" idx="2"/>
          </p:nvPr>
        </p:nvSpPr>
        <p:spPr>
          <a:xfrm>
            <a:off x="839788" y="2505075"/>
            <a:ext cx="5157787" cy="3684588"/>
          </a:xfrm>
        </p:spPr>
        <p:txBody>
          <a:bodyPr/>
          <a:lstStyle>
            <a:lvl1pPr>
              <a:defRPr>
                <a:latin typeface="HelveticaNeue light"/>
              </a:defRPr>
            </a:lvl1pPr>
            <a:lvl2pPr>
              <a:defRPr>
                <a:latin typeface="HelveticaNeue light"/>
              </a:defRPr>
            </a:lvl2pPr>
            <a:lvl3pPr>
              <a:defRPr>
                <a:latin typeface="HelveticaNeue light"/>
              </a:defRPr>
            </a:lvl3pPr>
            <a:lvl4pPr>
              <a:defRPr>
                <a:latin typeface="HelveticaNeue light"/>
              </a:defRPr>
            </a:lvl4pPr>
            <a:lvl5pPr>
              <a:defRPr>
                <a:latin typeface="HelveticaNeue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
        <p:nvSpPr>
          <p:cNvPr id="6" name="Content Placeholder 5">
            <a:extLst>
              <a:ext uri="{FF2B5EF4-FFF2-40B4-BE49-F238E27FC236}">
                <a16:creationId xmlns:a16="http://schemas.microsoft.com/office/drawing/2014/main" id="{4A01639E-2A34-4B1A-A082-3D6C61815A06}"/>
              </a:ext>
            </a:extLst>
          </p:cNvPr>
          <p:cNvSpPr>
            <a:spLocks noGrp="1"/>
          </p:cNvSpPr>
          <p:nvPr>
            <p:ph sz="quarter" idx="4"/>
          </p:nvPr>
        </p:nvSpPr>
        <p:spPr>
          <a:xfrm>
            <a:off x="6172200" y="2505075"/>
            <a:ext cx="5183188" cy="3684588"/>
          </a:xfrm>
        </p:spPr>
        <p:txBody>
          <a:bodyPr/>
          <a:lstStyle>
            <a:lvl1pPr>
              <a:defRPr>
                <a:latin typeface="HelveticaNeue light"/>
              </a:defRPr>
            </a:lvl1pPr>
            <a:lvl2pPr>
              <a:defRPr>
                <a:latin typeface="HelveticaNeue light"/>
              </a:defRPr>
            </a:lvl2pPr>
            <a:lvl3pPr>
              <a:defRPr>
                <a:latin typeface="HelveticaNeue light"/>
              </a:defRPr>
            </a:lvl3pPr>
            <a:lvl4pPr>
              <a:defRPr>
                <a:latin typeface="HelveticaNeue light"/>
              </a:defRPr>
            </a:lvl4pPr>
            <a:lvl5pPr>
              <a:defRPr>
                <a:latin typeface="HelveticaNeue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
        <p:nvSpPr>
          <p:cNvPr id="11" name="TextBox 10">
            <a:extLst>
              <a:ext uri="{FF2B5EF4-FFF2-40B4-BE49-F238E27FC236}">
                <a16:creationId xmlns:a16="http://schemas.microsoft.com/office/drawing/2014/main" id="{2B4A7943-28FA-4D7B-928E-05DB35D5409F}"/>
              </a:ext>
            </a:extLst>
          </p:cNvPr>
          <p:cNvSpPr txBox="1"/>
          <p:nvPr userDrawn="1"/>
        </p:nvSpPr>
        <p:spPr>
          <a:xfrm>
            <a:off x="1880124" y="3876731"/>
            <a:ext cx="8724900" cy="994118"/>
          </a:xfrm>
          <a:prstGeom prst="rect">
            <a:avLst/>
          </a:prstGeom>
          <a:noFill/>
        </p:spPr>
        <p:txBody>
          <a:bodyPr wrap="square" rtlCol="0">
            <a:spAutoFit/>
          </a:bodyPr>
          <a:lstStyle/>
          <a:p>
            <a:pPr>
              <a:lnSpc>
                <a:spcPct val="125000"/>
              </a:lnSpc>
            </a:pPr>
            <a:r>
              <a:rPr lang="en-US" sz="1200" dirty="0" err="1">
                <a:solidFill>
                  <a:schemeClr val="tx1">
                    <a:lumMod val="65000"/>
                    <a:lumOff val="35000"/>
                  </a:schemeClr>
                </a:solidFill>
                <a:latin typeface="+mj-lt"/>
                <a:cs typeface="Segoe UI" panose="020B0502040204020203" pitchFamily="34" charset="0"/>
              </a:rPr>
              <a:t>Lorem</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ipsum</a:t>
            </a:r>
            <a:r>
              <a:rPr lang="en-US" sz="1200" dirty="0">
                <a:solidFill>
                  <a:schemeClr val="tx1">
                    <a:lumMod val="65000"/>
                    <a:lumOff val="35000"/>
                  </a:schemeClr>
                </a:solidFill>
                <a:latin typeface="+mj-lt"/>
                <a:cs typeface="Segoe UI" panose="020B0502040204020203" pitchFamily="34" charset="0"/>
              </a:rPr>
              <a:t> dolor sit </a:t>
            </a:r>
            <a:r>
              <a:rPr lang="en-US" sz="1200" dirty="0" err="1">
                <a:solidFill>
                  <a:schemeClr val="tx1">
                    <a:lumMod val="65000"/>
                    <a:lumOff val="35000"/>
                  </a:schemeClr>
                </a:solidFill>
                <a:latin typeface="+mj-lt"/>
                <a:cs typeface="Segoe UI" panose="020B0502040204020203" pitchFamily="34" charset="0"/>
              </a:rPr>
              <a:t>amet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consectetur</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adipiscing</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elit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sed</a:t>
            </a:r>
            <a:r>
              <a:rPr lang="en-US" sz="1200" dirty="0">
                <a:solidFill>
                  <a:schemeClr val="tx1">
                    <a:lumMod val="65000"/>
                    <a:lumOff val="35000"/>
                  </a:schemeClr>
                </a:solidFill>
                <a:latin typeface="+mj-lt"/>
                <a:cs typeface="Segoe UI" panose="020B0502040204020203" pitchFamily="34" charset="0"/>
              </a:rPr>
              <a:t> do </a:t>
            </a:r>
            <a:r>
              <a:rPr lang="en-US" sz="1200" dirty="0" err="1">
                <a:solidFill>
                  <a:schemeClr val="tx1">
                    <a:lumMod val="65000"/>
                    <a:lumOff val="35000"/>
                  </a:schemeClr>
                </a:solidFill>
                <a:latin typeface="+mj-lt"/>
                <a:cs typeface="Segoe UI" panose="020B0502040204020203" pitchFamily="34" charset="0"/>
              </a:rPr>
              <a:t>eiusmod</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tempor</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incididunt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ut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labore</a:t>
            </a:r>
            <a:r>
              <a:rPr lang="en-US" sz="1200" dirty="0">
                <a:solidFill>
                  <a:schemeClr val="tx1">
                    <a:lumMod val="65000"/>
                    <a:lumOff val="35000"/>
                  </a:schemeClr>
                </a:solidFill>
                <a:latin typeface="+mj-lt"/>
                <a:cs typeface="Segoe UI" panose="020B0502040204020203" pitchFamily="34" charset="0"/>
              </a:rPr>
              <a:t> et </a:t>
            </a:r>
            <a:r>
              <a:rPr lang="en-US" sz="1200" dirty="0" err="1">
                <a:solidFill>
                  <a:schemeClr val="tx1">
                    <a:lumMod val="65000"/>
                    <a:lumOff val="35000"/>
                  </a:schemeClr>
                </a:solidFill>
                <a:latin typeface="+mj-lt"/>
                <a:cs typeface="Segoe UI" panose="020B0502040204020203" pitchFamily="34" charset="0"/>
              </a:rPr>
              <a:t>dolore</a:t>
            </a:r>
            <a:r>
              <a:rPr lang="en-US" sz="1200" dirty="0">
                <a:solidFill>
                  <a:schemeClr val="tx1">
                    <a:lumMod val="65000"/>
                    <a:lumOff val="35000"/>
                  </a:schemeClr>
                </a:solidFill>
                <a:latin typeface="+mj-lt"/>
                <a:cs typeface="Segoe UI" panose="020B0502040204020203" pitchFamily="34" charset="0"/>
              </a:rPr>
              <a:t> magna </a:t>
            </a:r>
            <a:r>
              <a:rPr lang="en-US" sz="1200" dirty="0" err="1">
                <a:solidFill>
                  <a:schemeClr val="tx1">
                    <a:lumMod val="65000"/>
                    <a:lumOff val="35000"/>
                  </a:schemeClr>
                </a:solidFill>
                <a:latin typeface="+mj-lt"/>
                <a:cs typeface="Segoe UI" panose="020B0502040204020203" pitchFamily="34" charset="0"/>
              </a:rPr>
              <a:t>aliqua</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Ut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enim</a:t>
            </a:r>
            <a:r>
              <a:rPr lang="en-US" sz="1200" dirty="0">
                <a:solidFill>
                  <a:schemeClr val="tx1">
                    <a:lumMod val="65000"/>
                    <a:lumOff val="35000"/>
                  </a:schemeClr>
                </a:solidFill>
                <a:latin typeface="+mj-lt"/>
                <a:cs typeface="Segoe UI" panose="020B0502040204020203" pitchFamily="34" charset="0"/>
              </a:rPr>
              <a:t> ad minim </a:t>
            </a:r>
            <a:r>
              <a:rPr lang="en-US" sz="1200" dirty="0" err="1">
                <a:solidFill>
                  <a:schemeClr val="tx1">
                    <a:lumMod val="65000"/>
                    <a:lumOff val="35000"/>
                  </a:schemeClr>
                </a:solidFill>
                <a:latin typeface="+mj-lt"/>
                <a:cs typeface="Segoe UI" panose="020B0502040204020203" pitchFamily="34" charset="0"/>
              </a:rPr>
              <a:t>veniam</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quis</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nostrud</a:t>
            </a:r>
            <a:r>
              <a:rPr lang="en-US" sz="1200" dirty="0">
                <a:solidFill>
                  <a:schemeClr val="tx1">
                    <a:lumMod val="65000"/>
                    <a:lumOff val="35000"/>
                  </a:schemeClr>
                </a:solidFill>
                <a:latin typeface="+mj-lt"/>
                <a:cs typeface="Segoe UI" panose="020B0502040204020203" pitchFamily="34" charset="0"/>
              </a:rPr>
              <a:t> exercitation </a:t>
            </a:r>
            <a:r>
              <a:rPr lang="en-US" sz="1200" dirty="0" err="1">
                <a:solidFill>
                  <a:schemeClr val="tx1">
                    <a:lumMod val="65000"/>
                    <a:lumOff val="35000"/>
                  </a:schemeClr>
                </a:solidFill>
                <a:latin typeface="+mj-lt"/>
                <a:cs typeface="Segoe UI" panose="020B0502040204020203" pitchFamily="34" charset="0"/>
              </a:rPr>
              <a:t>ullamco</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laboris</a:t>
            </a:r>
            <a:r>
              <a:rPr lang="en-US" sz="1200" dirty="0">
                <a:solidFill>
                  <a:schemeClr val="tx1">
                    <a:lumMod val="65000"/>
                    <a:lumOff val="35000"/>
                  </a:schemeClr>
                </a:solidFill>
                <a:latin typeface="+mj-lt"/>
                <a:cs typeface="Segoe UI" panose="020B0502040204020203" pitchFamily="34" charset="0"/>
              </a:rPr>
              <a:t> nisi </a:t>
            </a:r>
            <a:r>
              <a:rPr lang="en-US" sz="1200" dirty="0" err="1">
                <a:solidFill>
                  <a:schemeClr val="tx1">
                    <a:lumMod val="65000"/>
                    <a:lumOff val="35000"/>
                  </a:schemeClr>
                </a:solidFill>
                <a:latin typeface="+mj-lt"/>
                <a:cs typeface="Segoe UI" panose="020B0502040204020203" pitchFamily="34" charset="0"/>
              </a:rPr>
              <a:t>ut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aliquip</a:t>
            </a:r>
            <a:r>
              <a:rPr lang="en-US" sz="1200" dirty="0">
                <a:solidFill>
                  <a:schemeClr val="tx1">
                    <a:lumMod val="65000"/>
                    <a:lumOff val="35000"/>
                  </a:schemeClr>
                </a:solidFill>
                <a:latin typeface="+mj-lt"/>
                <a:cs typeface="Segoe UI" panose="020B0502040204020203" pitchFamily="34" charset="0"/>
              </a:rPr>
              <a:t> ex </a:t>
            </a:r>
            <a:r>
              <a:rPr lang="en-US" sz="1200" dirty="0" err="1">
                <a:solidFill>
                  <a:schemeClr val="tx1">
                    <a:lumMod val="65000"/>
                    <a:lumOff val="35000"/>
                  </a:schemeClr>
                </a:solidFill>
                <a:latin typeface="+mj-lt"/>
                <a:cs typeface="Segoe UI" panose="020B0502040204020203" pitchFamily="34" charset="0"/>
              </a:rPr>
              <a:t>ea</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commodo</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consequat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Duis</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aute</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irure</a:t>
            </a:r>
            <a:r>
              <a:rPr lang="en-US" sz="1200" dirty="0">
                <a:solidFill>
                  <a:schemeClr val="tx1">
                    <a:lumMod val="65000"/>
                    <a:lumOff val="35000"/>
                  </a:schemeClr>
                </a:solidFill>
                <a:latin typeface="+mj-lt"/>
                <a:cs typeface="Segoe UI" panose="020B0502040204020203" pitchFamily="34" charset="0"/>
              </a:rPr>
              <a:t> dolor in </a:t>
            </a:r>
            <a:r>
              <a:rPr lang="en-US" sz="1200" dirty="0" err="1">
                <a:solidFill>
                  <a:schemeClr val="tx1">
                    <a:lumMod val="65000"/>
                    <a:lumOff val="35000"/>
                  </a:schemeClr>
                </a:solidFill>
                <a:latin typeface="+mj-lt"/>
                <a:cs typeface="Segoe UI" panose="020B0502040204020203" pitchFamily="34" charset="0"/>
              </a:rPr>
              <a:t>reprehenderit</a:t>
            </a:r>
            <a:r>
              <a:rPr lang="en-US" sz="1200" dirty="0">
                <a:solidFill>
                  <a:schemeClr val="tx1">
                    <a:lumMod val="65000"/>
                    <a:lumOff val="35000"/>
                  </a:schemeClr>
                </a:solidFill>
                <a:latin typeface="+mj-lt"/>
                <a:cs typeface="Segoe UI" panose="020B0502040204020203" pitchFamily="34" charset="0"/>
              </a:rPr>
              <a:t> in </a:t>
            </a:r>
            <a:r>
              <a:rPr lang="en-US" sz="1200" dirty="0" err="1">
                <a:solidFill>
                  <a:schemeClr val="tx1">
                    <a:lumMod val="65000"/>
                    <a:lumOff val="35000"/>
                  </a:schemeClr>
                </a:solidFill>
                <a:latin typeface="+mj-lt"/>
                <a:cs typeface="Segoe UI" panose="020B0502040204020203" pitchFamily="34" charset="0"/>
              </a:rPr>
              <a:t>voluptate</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velit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esse</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cillum</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dolore</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eu</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fugiat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nulla</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pariatur</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Excepteur</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sint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occaecat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cupidatat</a:t>
            </a:r>
            <a:r>
              <a:rPr lang="en-US" sz="1200" dirty="0">
                <a:solidFill>
                  <a:schemeClr val="tx1">
                    <a:lumMod val="65000"/>
                    <a:lumOff val="35000"/>
                  </a:schemeClr>
                </a:solidFill>
                <a:latin typeface="+mj-lt"/>
                <a:cs typeface="Segoe UI" panose="020B0502040204020203" pitchFamily="34" charset="0"/>
              </a:rPr>
              <a:t> non provident.</a:t>
            </a:r>
          </a:p>
        </p:txBody>
      </p:sp>
      <p:sp>
        <p:nvSpPr>
          <p:cNvPr id="12" name="TextBox 11">
            <a:extLst>
              <a:ext uri="{FF2B5EF4-FFF2-40B4-BE49-F238E27FC236}">
                <a16:creationId xmlns:a16="http://schemas.microsoft.com/office/drawing/2014/main" id="{AE4B85FD-5955-46B9-9DCE-F694CA21B0BE}"/>
              </a:ext>
            </a:extLst>
          </p:cNvPr>
          <p:cNvSpPr txBox="1"/>
          <p:nvPr userDrawn="1"/>
        </p:nvSpPr>
        <p:spPr>
          <a:xfrm>
            <a:off x="838200" y="1621789"/>
            <a:ext cx="2557110" cy="769441"/>
          </a:xfrm>
          <a:prstGeom prst="rect">
            <a:avLst/>
          </a:prstGeom>
          <a:noFill/>
        </p:spPr>
        <p:txBody>
          <a:bodyPr wrap="none" rtlCol="0" anchor="b">
            <a:spAutoFit/>
          </a:bodyPr>
          <a:lstStyle/>
          <a:p>
            <a:r>
              <a:rPr lang="en-US" sz="4400" b="1" spc="100" dirty="0" smtClean="0">
                <a:latin typeface="+mj-lt"/>
              </a:rPr>
              <a:t>Add title</a:t>
            </a:r>
            <a:endParaRPr lang="en-US" sz="4400" b="1" spc="100" dirty="0">
              <a:latin typeface="+mj-lt"/>
            </a:endParaRPr>
          </a:p>
        </p:txBody>
      </p:sp>
    </p:spTree>
    <p:extLst>
      <p:ext uri="{BB962C8B-B14F-4D97-AF65-F5344CB8AC3E}">
        <p14:creationId xmlns:p14="http://schemas.microsoft.com/office/powerpoint/2010/main" val="373839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4" decel="10000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750" fill="hold"/>
                                        <p:tgtEl>
                                          <p:spTgt spid="12"/>
                                        </p:tgtEl>
                                        <p:attrNameLst>
                                          <p:attrName>ppt_x</p:attrName>
                                        </p:attrNameLst>
                                      </p:cBhvr>
                                      <p:tavLst>
                                        <p:tav tm="0">
                                          <p:val>
                                            <p:strVal val="#ppt_x"/>
                                          </p:val>
                                        </p:tav>
                                        <p:tav tm="100000">
                                          <p:val>
                                            <p:strVal val="#ppt_x"/>
                                          </p:val>
                                        </p:tav>
                                      </p:tavLst>
                                    </p:anim>
                                    <p:anim calcmode="lin" valueType="num">
                                      <p:cBhvr additive="base">
                                        <p:cTn id="14"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54FB6-F9D5-4417-A408-1246653E923F}"/>
              </a:ext>
            </a:extLst>
          </p:cNvPr>
          <p:cNvSpPr>
            <a:spLocks noGrp="1"/>
          </p:cNvSpPr>
          <p:nvPr>
            <p:ph type="title"/>
          </p:nvPr>
        </p:nvSpPr>
        <p:spPr/>
        <p:txBody>
          <a:bodyPr/>
          <a:lstStyle/>
          <a:p>
            <a:r>
              <a:rPr lang="en-US"/>
              <a:t>Click to edit Master title style</a:t>
            </a:r>
            <a:endParaRPr lang="en-PH"/>
          </a:p>
        </p:txBody>
      </p:sp>
      <p:sp>
        <p:nvSpPr>
          <p:cNvPr id="4" name="Footer Placeholder 3">
            <a:extLst>
              <a:ext uri="{FF2B5EF4-FFF2-40B4-BE49-F238E27FC236}">
                <a16:creationId xmlns:a16="http://schemas.microsoft.com/office/drawing/2014/main" id="{92389CBA-C3F8-48E5-B7E4-EB29E3D14C76}"/>
              </a:ext>
            </a:extLst>
          </p:cNvPr>
          <p:cNvSpPr>
            <a:spLocks noGrp="1"/>
          </p:cNvSpPr>
          <p:nvPr>
            <p:ph type="ftr" sz="quarter" idx="11"/>
          </p:nvPr>
        </p:nvSpPr>
        <p:spPr>
          <a:xfrm>
            <a:off x="4038600" y="6356350"/>
            <a:ext cx="4114800" cy="365125"/>
          </a:xfrm>
          <a:prstGeom prst="rect">
            <a:avLst/>
          </a:prstGeom>
        </p:spPr>
        <p:txBody>
          <a:bodyPr/>
          <a:lstStyle/>
          <a:p>
            <a:endParaRPr lang="en-PH" dirty="0"/>
          </a:p>
        </p:txBody>
      </p:sp>
      <p:sp>
        <p:nvSpPr>
          <p:cNvPr id="5" name="Slide Number Placeholder 4">
            <a:extLst>
              <a:ext uri="{FF2B5EF4-FFF2-40B4-BE49-F238E27FC236}">
                <a16:creationId xmlns:a16="http://schemas.microsoft.com/office/drawing/2014/main" id="{0AFD8DD7-13D6-4267-9D82-7E6E34977F84}"/>
              </a:ext>
            </a:extLst>
          </p:cNvPr>
          <p:cNvSpPr>
            <a:spLocks noGrp="1"/>
          </p:cNvSpPr>
          <p:nvPr>
            <p:ph type="sldNum" sz="quarter" idx="12"/>
          </p:nvPr>
        </p:nvSpPr>
        <p:spPr>
          <a:xfrm>
            <a:off x="8610600" y="6356350"/>
            <a:ext cx="2743200" cy="365125"/>
          </a:xfrm>
          <a:prstGeom prst="rect">
            <a:avLst/>
          </a:prstGeom>
        </p:spPr>
        <p:txBody>
          <a:bodyPr/>
          <a:lstStyle/>
          <a:p>
            <a:fld id="{E6BB6C63-66C3-4F40-B585-2E4F2694D53F}" type="slidenum">
              <a:rPr lang="en-PH" smtClean="0"/>
              <a:t>‹#›</a:t>
            </a:fld>
            <a:endParaRPr lang="en-PH" dirty="0"/>
          </a:p>
        </p:txBody>
      </p:sp>
    </p:spTree>
    <p:extLst>
      <p:ext uri="{BB962C8B-B14F-4D97-AF65-F5344CB8AC3E}">
        <p14:creationId xmlns:p14="http://schemas.microsoft.com/office/powerpoint/2010/main" val="11334244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60D0D8F-D99C-4315-A368-7A74F5FD6DAB}"/>
              </a:ext>
            </a:extLst>
          </p:cNvPr>
          <p:cNvSpPr>
            <a:spLocks noGrp="1"/>
          </p:cNvSpPr>
          <p:nvPr>
            <p:ph type="dt" sz="half" idx="10"/>
          </p:nvPr>
        </p:nvSpPr>
        <p:spPr>
          <a:xfrm>
            <a:off x="838200" y="6356350"/>
            <a:ext cx="2743200" cy="365125"/>
          </a:xfrm>
          <a:prstGeom prst="rect">
            <a:avLst/>
          </a:prstGeom>
        </p:spPr>
        <p:txBody>
          <a:bodyPr/>
          <a:lstStyle/>
          <a:p>
            <a:fld id="{A25C8670-BC23-413E-A1E3-654D334CFFA0}" type="datetimeFigureOut">
              <a:rPr lang="en-PH" smtClean="0"/>
              <a:t>08/03/2022</a:t>
            </a:fld>
            <a:endParaRPr lang="en-PH"/>
          </a:p>
        </p:txBody>
      </p:sp>
      <p:sp>
        <p:nvSpPr>
          <p:cNvPr id="4" name="Footer Placeholder 3">
            <a:extLst>
              <a:ext uri="{FF2B5EF4-FFF2-40B4-BE49-F238E27FC236}">
                <a16:creationId xmlns:a16="http://schemas.microsoft.com/office/drawing/2014/main" id="{92389CBA-C3F8-48E5-B7E4-EB29E3D14C76}"/>
              </a:ext>
            </a:extLst>
          </p:cNvPr>
          <p:cNvSpPr>
            <a:spLocks noGrp="1"/>
          </p:cNvSpPr>
          <p:nvPr>
            <p:ph type="ftr" sz="quarter" idx="11"/>
          </p:nvPr>
        </p:nvSpPr>
        <p:spPr>
          <a:xfrm>
            <a:off x="4038600" y="6356350"/>
            <a:ext cx="4114800" cy="365125"/>
          </a:xfrm>
          <a:prstGeom prst="rect">
            <a:avLst/>
          </a:prstGeom>
        </p:spPr>
        <p:txBody>
          <a:bodyPr/>
          <a:lstStyle/>
          <a:p>
            <a:endParaRPr lang="en-PH"/>
          </a:p>
        </p:txBody>
      </p:sp>
      <p:sp>
        <p:nvSpPr>
          <p:cNvPr id="5" name="Slide Number Placeholder 4">
            <a:extLst>
              <a:ext uri="{FF2B5EF4-FFF2-40B4-BE49-F238E27FC236}">
                <a16:creationId xmlns:a16="http://schemas.microsoft.com/office/drawing/2014/main" id="{0AFD8DD7-13D6-4267-9D82-7E6E34977F84}"/>
              </a:ext>
            </a:extLst>
          </p:cNvPr>
          <p:cNvSpPr>
            <a:spLocks noGrp="1"/>
          </p:cNvSpPr>
          <p:nvPr>
            <p:ph type="sldNum" sz="quarter" idx="12"/>
          </p:nvPr>
        </p:nvSpPr>
        <p:spPr>
          <a:xfrm>
            <a:off x="8610600" y="6356350"/>
            <a:ext cx="2743200" cy="365125"/>
          </a:xfrm>
          <a:prstGeom prst="rect">
            <a:avLst/>
          </a:prstGeom>
        </p:spPr>
        <p:txBody>
          <a:bodyPr/>
          <a:lstStyle/>
          <a:p>
            <a:fld id="{E6BB6C63-66C3-4F40-B585-2E4F2694D53F}" type="slidenum">
              <a:rPr lang="en-PH" smtClean="0"/>
              <a:t>‹#›</a:t>
            </a:fld>
            <a:endParaRPr lang="en-PH"/>
          </a:p>
        </p:txBody>
      </p:sp>
      <p:sp>
        <p:nvSpPr>
          <p:cNvPr id="6" name="TextBox 5"/>
          <p:cNvSpPr txBox="1"/>
          <p:nvPr userDrawn="1"/>
        </p:nvSpPr>
        <p:spPr>
          <a:xfrm>
            <a:off x="1219200" y="1937680"/>
            <a:ext cx="4781550" cy="2845266"/>
          </a:xfrm>
          <a:prstGeom prst="rect">
            <a:avLst/>
          </a:prstGeom>
          <a:noFill/>
        </p:spPr>
        <p:txBody>
          <a:bodyPr wrap="square" rtlCol="0">
            <a:spAutoFit/>
          </a:bodyPr>
          <a:lstStyle/>
          <a:p>
            <a:pPr algn="just">
              <a:lnSpc>
                <a:spcPct val="125000"/>
              </a:lnSpc>
            </a:pPr>
            <a:r>
              <a:rPr lang="en-US" sz="1200" dirty="0" err="1">
                <a:solidFill>
                  <a:schemeClr val="tx1">
                    <a:lumMod val="65000"/>
                    <a:lumOff val="35000"/>
                  </a:schemeClr>
                </a:solidFill>
                <a:latin typeface="+mj-lt"/>
                <a:cs typeface="Segoe UI" panose="020B0502040204020203" pitchFamily="34" charset="0"/>
              </a:rPr>
              <a:t>Lorem</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ipsum</a:t>
            </a:r>
            <a:r>
              <a:rPr lang="en-US" sz="1200" dirty="0">
                <a:solidFill>
                  <a:schemeClr val="tx1">
                    <a:lumMod val="65000"/>
                    <a:lumOff val="35000"/>
                  </a:schemeClr>
                </a:solidFill>
                <a:latin typeface="+mj-lt"/>
                <a:cs typeface="Segoe UI" panose="020B0502040204020203" pitchFamily="34" charset="0"/>
              </a:rPr>
              <a:t> dolor sit </a:t>
            </a:r>
            <a:r>
              <a:rPr lang="en-US" sz="1200" dirty="0" err="1">
                <a:solidFill>
                  <a:schemeClr val="tx1">
                    <a:lumMod val="65000"/>
                    <a:lumOff val="35000"/>
                  </a:schemeClr>
                </a:solidFill>
                <a:latin typeface="+mj-lt"/>
                <a:cs typeface="Segoe UI" panose="020B0502040204020203" pitchFamily="34" charset="0"/>
              </a:rPr>
              <a:t>amet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consectetur</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adipiscing</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elit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Morbi</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eget</a:t>
            </a:r>
            <a:r>
              <a:rPr lang="en-US" sz="1200" dirty="0">
                <a:solidFill>
                  <a:schemeClr val="tx1">
                    <a:lumMod val="65000"/>
                    <a:lumOff val="35000"/>
                  </a:schemeClr>
                </a:solidFill>
                <a:latin typeface="+mj-lt"/>
                <a:cs typeface="Segoe UI" panose="020B0502040204020203" pitchFamily="34" charset="0"/>
              </a:rPr>
              <a:t> dolor sit </a:t>
            </a:r>
            <a:r>
              <a:rPr lang="en-US" sz="1200" dirty="0" err="1">
                <a:solidFill>
                  <a:schemeClr val="tx1">
                    <a:lumMod val="65000"/>
                    <a:lumOff val="35000"/>
                  </a:schemeClr>
                </a:solidFill>
                <a:latin typeface="+mj-lt"/>
                <a:cs typeface="Segoe UI" panose="020B0502040204020203" pitchFamily="34" charset="0"/>
              </a:rPr>
              <a:t>amet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nulla</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imperdiet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congue</a:t>
            </a:r>
            <a:r>
              <a:rPr lang="en-US" sz="1200" dirty="0">
                <a:solidFill>
                  <a:schemeClr val="tx1">
                    <a:lumMod val="65000"/>
                    <a:lumOff val="35000"/>
                  </a:schemeClr>
                </a:solidFill>
                <a:latin typeface="+mj-lt"/>
                <a:cs typeface="Segoe UI" panose="020B0502040204020203" pitchFamily="34" charset="0"/>
              </a:rPr>
              <a:t>. Integer </a:t>
            </a:r>
            <a:r>
              <a:rPr lang="en-US" sz="1200" dirty="0" err="1">
                <a:solidFill>
                  <a:schemeClr val="tx1">
                    <a:lumMod val="65000"/>
                    <a:lumOff val="35000"/>
                  </a:schemeClr>
                </a:solidFill>
                <a:latin typeface="+mj-lt"/>
                <a:cs typeface="Segoe UI" panose="020B0502040204020203" pitchFamily="34" charset="0"/>
              </a:rPr>
              <a:t>placerat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eros</a:t>
            </a:r>
            <a:r>
              <a:rPr lang="en-US" sz="1200" dirty="0">
                <a:solidFill>
                  <a:schemeClr val="tx1">
                    <a:lumMod val="65000"/>
                    <a:lumOff val="35000"/>
                  </a:schemeClr>
                </a:solidFill>
                <a:latin typeface="+mj-lt"/>
                <a:cs typeface="Segoe UI" panose="020B0502040204020203" pitchFamily="34" charset="0"/>
              </a:rPr>
              <a:t> ex, </a:t>
            </a:r>
            <a:r>
              <a:rPr lang="en-US" sz="1200" dirty="0" err="1">
                <a:solidFill>
                  <a:schemeClr val="tx1">
                    <a:lumMod val="65000"/>
                    <a:lumOff val="35000"/>
                  </a:schemeClr>
                </a:solidFill>
                <a:latin typeface="+mj-lt"/>
                <a:cs typeface="Segoe UI" panose="020B0502040204020203" pitchFamily="34" charset="0"/>
              </a:rPr>
              <a:t>suscipit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faucibus</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felis</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fermentum</a:t>
            </a:r>
            <a:r>
              <a:rPr lang="en-US" sz="1200" dirty="0">
                <a:solidFill>
                  <a:schemeClr val="tx1">
                    <a:lumMod val="65000"/>
                    <a:lumOff val="35000"/>
                  </a:schemeClr>
                </a:solidFill>
                <a:latin typeface="+mj-lt"/>
                <a:cs typeface="Segoe UI" panose="020B0502040204020203" pitchFamily="34" charset="0"/>
              </a:rPr>
              <a:t> et. </a:t>
            </a:r>
            <a:r>
              <a:rPr lang="en-US" sz="1200" dirty="0" err="1">
                <a:solidFill>
                  <a:schemeClr val="tx1">
                    <a:lumMod val="65000"/>
                    <a:lumOff val="35000"/>
                  </a:schemeClr>
                </a:solidFill>
                <a:latin typeface="+mj-lt"/>
                <a:cs typeface="Segoe UI" panose="020B0502040204020203" pitchFamily="34" charset="0"/>
              </a:rPr>
              <a:t>Nulla</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facilisi</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Proin</a:t>
            </a:r>
            <a:r>
              <a:rPr lang="en-US" sz="1200" dirty="0">
                <a:solidFill>
                  <a:schemeClr val="tx1">
                    <a:lumMod val="65000"/>
                    <a:lumOff val="35000"/>
                  </a:schemeClr>
                </a:solidFill>
                <a:latin typeface="+mj-lt"/>
                <a:cs typeface="Segoe UI" panose="020B0502040204020203" pitchFamily="34" charset="0"/>
              </a:rPr>
              <a:t> ac </a:t>
            </a:r>
            <a:r>
              <a:rPr lang="en-US" sz="1200" dirty="0" err="1">
                <a:solidFill>
                  <a:schemeClr val="tx1">
                    <a:lumMod val="65000"/>
                    <a:lumOff val="35000"/>
                  </a:schemeClr>
                </a:solidFill>
                <a:latin typeface="+mj-lt"/>
                <a:cs typeface="Segoe UI" panose="020B0502040204020203" pitchFamily="34" charset="0"/>
              </a:rPr>
              <a:t>sodales</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sapien</a:t>
            </a:r>
            <a:r>
              <a:rPr lang="en-US" sz="1200" dirty="0">
                <a:solidFill>
                  <a:schemeClr val="tx1">
                    <a:lumMod val="65000"/>
                    <a:lumOff val="35000"/>
                  </a:schemeClr>
                </a:solidFill>
                <a:latin typeface="+mj-lt"/>
                <a:cs typeface="Segoe UI" panose="020B0502040204020203" pitchFamily="34" charset="0"/>
              </a:rPr>
              <a:t>. Integer </a:t>
            </a:r>
            <a:r>
              <a:rPr lang="en-US" sz="1200" dirty="0" err="1">
                <a:solidFill>
                  <a:schemeClr val="tx1">
                    <a:lumMod val="65000"/>
                    <a:lumOff val="35000"/>
                  </a:schemeClr>
                </a:solidFill>
                <a:latin typeface="+mj-lt"/>
                <a:cs typeface="Segoe UI" panose="020B0502040204020203" pitchFamily="34" charset="0"/>
              </a:rPr>
              <a:t>pulvinar</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gravida</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felis</a:t>
            </a:r>
            <a:r>
              <a:rPr lang="en-US" sz="1200" dirty="0">
                <a:solidFill>
                  <a:schemeClr val="tx1">
                    <a:lumMod val="65000"/>
                    <a:lumOff val="35000"/>
                  </a:schemeClr>
                </a:solidFill>
                <a:latin typeface="+mj-lt"/>
                <a:cs typeface="Segoe UI" panose="020B0502040204020203" pitchFamily="34" charset="0"/>
              </a:rPr>
              <a:t> at </a:t>
            </a:r>
            <a:r>
              <a:rPr lang="en-US" sz="1200" dirty="0" err="1">
                <a:solidFill>
                  <a:schemeClr val="tx1">
                    <a:lumMod val="65000"/>
                    <a:lumOff val="35000"/>
                  </a:schemeClr>
                </a:solidFill>
                <a:latin typeface="+mj-lt"/>
                <a:cs typeface="Segoe UI" panose="020B0502040204020203" pitchFamily="34" charset="0"/>
              </a:rPr>
              <a:t>vulputate</a:t>
            </a:r>
            <a:r>
              <a:rPr lang="en-US" sz="1200" dirty="0">
                <a:solidFill>
                  <a:schemeClr val="tx1">
                    <a:lumMod val="65000"/>
                    <a:lumOff val="35000"/>
                  </a:schemeClr>
                </a:solidFill>
                <a:latin typeface="+mj-lt"/>
                <a:cs typeface="Segoe UI" panose="020B0502040204020203" pitchFamily="34" charset="0"/>
              </a:rPr>
              <a:t>. In </a:t>
            </a:r>
            <a:r>
              <a:rPr lang="en-US" sz="1200" dirty="0" err="1">
                <a:solidFill>
                  <a:schemeClr val="tx1">
                    <a:lumMod val="65000"/>
                    <a:lumOff val="35000"/>
                  </a:schemeClr>
                </a:solidFill>
                <a:latin typeface="+mj-lt"/>
                <a:cs typeface="Segoe UI" panose="020B0502040204020203" pitchFamily="34" charset="0"/>
              </a:rPr>
              <a:t>facilisis</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lectus</a:t>
            </a:r>
            <a:r>
              <a:rPr lang="en-US" sz="1200" dirty="0">
                <a:solidFill>
                  <a:schemeClr val="tx1">
                    <a:lumMod val="65000"/>
                    <a:lumOff val="35000"/>
                  </a:schemeClr>
                </a:solidFill>
                <a:latin typeface="+mj-lt"/>
                <a:cs typeface="Segoe UI" panose="020B0502040204020203" pitchFamily="34" charset="0"/>
              </a:rPr>
              <a:t> in </a:t>
            </a:r>
            <a:r>
              <a:rPr lang="en-US" sz="1200" dirty="0" err="1">
                <a:solidFill>
                  <a:schemeClr val="tx1">
                    <a:lumMod val="65000"/>
                    <a:lumOff val="35000"/>
                  </a:schemeClr>
                </a:solidFill>
                <a:latin typeface="+mj-lt"/>
                <a:cs typeface="Segoe UI" panose="020B0502040204020203" pitchFamily="34" charset="0"/>
              </a:rPr>
              <a:t>purus</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aliquet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sed</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vestibulum</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massa</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feugiat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Proin</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tincidunt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eros</a:t>
            </a:r>
            <a:r>
              <a:rPr lang="en-US" sz="1200" dirty="0">
                <a:solidFill>
                  <a:schemeClr val="tx1">
                    <a:lumMod val="65000"/>
                    <a:lumOff val="35000"/>
                  </a:schemeClr>
                </a:solidFill>
                <a:latin typeface="+mj-lt"/>
                <a:cs typeface="Segoe UI" panose="020B0502040204020203" pitchFamily="34" charset="0"/>
              </a:rPr>
              <a:t> sit </a:t>
            </a:r>
            <a:r>
              <a:rPr lang="en-US" sz="1200" dirty="0" err="1">
                <a:solidFill>
                  <a:schemeClr val="tx1">
                    <a:lumMod val="65000"/>
                    <a:lumOff val="35000"/>
                  </a:schemeClr>
                </a:solidFill>
                <a:latin typeface="+mj-lt"/>
                <a:cs typeface="Segoe UI" panose="020B0502040204020203" pitchFamily="34" charset="0"/>
              </a:rPr>
              <a:t>amet</a:t>
            </a:r>
            <a:r>
              <a:rPr lang="en-US" sz="1200" dirty="0">
                <a:solidFill>
                  <a:schemeClr val="tx1">
                    <a:lumMod val="65000"/>
                    <a:lumOff val="35000"/>
                  </a:schemeClr>
                </a:solidFill>
                <a:latin typeface="+mj-lt"/>
                <a:cs typeface="Segoe UI" panose="020B0502040204020203" pitchFamily="34" charset="0"/>
              </a:rPr>
              <a:t> dui </a:t>
            </a:r>
            <a:r>
              <a:rPr lang="en-US" sz="1200" dirty="0" err="1">
                <a:solidFill>
                  <a:schemeClr val="tx1">
                    <a:lumMod val="65000"/>
                    <a:lumOff val="35000"/>
                  </a:schemeClr>
                </a:solidFill>
                <a:latin typeface="+mj-lt"/>
                <a:cs typeface="Segoe UI" panose="020B0502040204020203" pitchFamily="34" charset="0"/>
              </a:rPr>
              <a:t>porttitor</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vel</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cursus</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justo</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eleifend</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Sed</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commodo</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sodales</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purus</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dapibus</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pretium</a:t>
            </a:r>
            <a:r>
              <a:rPr lang="en-US" sz="1200" dirty="0">
                <a:solidFill>
                  <a:schemeClr val="tx1">
                    <a:lumMod val="65000"/>
                    <a:lumOff val="35000"/>
                  </a:schemeClr>
                </a:solidFill>
                <a:latin typeface="+mj-lt"/>
                <a:cs typeface="Segoe UI" panose="020B0502040204020203" pitchFamily="34" charset="0"/>
              </a:rPr>
              <a:t>. Nam ligula </a:t>
            </a:r>
            <a:r>
              <a:rPr lang="en-US" sz="1200" dirty="0" err="1">
                <a:solidFill>
                  <a:schemeClr val="tx1">
                    <a:lumMod val="65000"/>
                    <a:lumOff val="35000"/>
                  </a:schemeClr>
                </a:solidFill>
                <a:latin typeface="+mj-lt"/>
                <a:cs typeface="Segoe UI" panose="020B0502040204020203" pitchFamily="34" charset="0"/>
              </a:rPr>
              <a:t>nibh</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tincidunt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nec</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est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vel</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varius</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ultricies</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metus</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Praesent</a:t>
            </a:r>
            <a:r>
              <a:rPr lang="en-US" sz="1200" dirty="0">
                <a:solidFill>
                  <a:schemeClr val="tx1">
                    <a:lumMod val="65000"/>
                    <a:lumOff val="35000"/>
                  </a:schemeClr>
                </a:solidFill>
                <a:latin typeface="+mj-lt"/>
                <a:cs typeface="Segoe UI" panose="020B0502040204020203" pitchFamily="34" charset="0"/>
              </a:rPr>
              <a:t> id ligula in </a:t>
            </a:r>
            <a:r>
              <a:rPr lang="en-US" sz="1200" dirty="0" err="1">
                <a:solidFill>
                  <a:schemeClr val="tx1">
                    <a:lumMod val="65000"/>
                    <a:lumOff val="35000"/>
                  </a:schemeClr>
                </a:solidFill>
                <a:latin typeface="+mj-lt"/>
                <a:cs typeface="Segoe UI" panose="020B0502040204020203" pitchFamily="34" charset="0"/>
              </a:rPr>
              <a:t>sapien</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eleifend</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vestibulum</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condimentum</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eu</a:t>
            </a:r>
            <a:r>
              <a:rPr lang="en-US" sz="1200" dirty="0">
                <a:solidFill>
                  <a:schemeClr val="tx1">
                    <a:lumMod val="65000"/>
                    <a:lumOff val="35000"/>
                  </a:schemeClr>
                </a:solidFill>
                <a:latin typeface="+mj-lt"/>
                <a:cs typeface="Segoe UI" panose="020B0502040204020203" pitchFamily="34" charset="0"/>
              </a:rPr>
              <a:t> mi. Integer </a:t>
            </a:r>
            <a:r>
              <a:rPr lang="en-US" sz="1200" dirty="0" err="1">
                <a:solidFill>
                  <a:schemeClr val="tx1">
                    <a:lumMod val="65000"/>
                    <a:lumOff val="35000"/>
                  </a:schemeClr>
                </a:solidFill>
                <a:latin typeface="+mj-lt"/>
                <a:cs typeface="Segoe UI" panose="020B0502040204020203" pitchFamily="34" charset="0"/>
              </a:rPr>
              <a:t>rhoncus</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libero</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ut</a:t>
            </a:r>
            <a:r>
              <a:rPr lang="en-US" sz="1200" dirty="0">
                <a:solidFill>
                  <a:schemeClr val="tx1">
                    <a:lumMod val="65000"/>
                    <a:lumOff val="35000"/>
                  </a:schemeClr>
                </a:solidFill>
                <a:latin typeface="+mj-lt"/>
                <a:cs typeface="Segoe UI" panose="020B0502040204020203" pitchFamily="34" charset="0"/>
              </a:rPr>
              <a:t> dolor </a:t>
            </a:r>
            <a:r>
              <a:rPr lang="en-US" sz="1200" dirty="0" err="1">
                <a:solidFill>
                  <a:schemeClr val="tx1">
                    <a:lumMod val="65000"/>
                    <a:lumOff val="35000"/>
                  </a:schemeClr>
                </a:solidFill>
                <a:latin typeface="+mj-lt"/>
                <a:cs typeface="Segoe UI" panose="020B0502040204020203" pitchFamily="34" charset="0"/>
              </a:rPr>
              <a:t>fringilla</a:t>
            </a:r>
            <a:r>
              <a:rPr lang="en-US" sz="1200" dirty="0">
                <a:solidFill>
                  <a:schemeClr val="tx1">
                    <a:lumMod val="65000"/>
                    <a:lumOff val="35000"/>
                  </a:schemeClr>
                </a:solidFill>
                <a:latin typeface="+mj-lt"/>
                <a:cs typeface="Segoe UI" panose="020B0502040204020203" pitchFamily="34" charset="0"/>
              </a:rPr>
              <a:t>, vitae </a:t>
            </a:r>
            <a:r>
              <a:rPr lang="en-US" sz="1200" dirty="0" err="1">
                <a:solidFill>
                  <a:schemeClr val="tx1">
                    <a:lumMod val="65000"/>
                    <a:lumOff val="35000"/>
                  </a:schemeClr>
                </a:solidFill>
                <a:latin typeface="+mj-lt"/>
                <a:cs typeface="Segoe UI" panose="020B0502040204020203" pitchFamily="34" charset="0"/>
              </a:rPr>
              <a:t>varius</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velit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vestibulum</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Vivamus</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consectetur</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ullamcorper</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arcu</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quis</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laoreet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Proin</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fringilla</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posuere</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fringilla</a:t>
            </a:r>
            <a:r>
              <a:rPr lang="en-US" sz="1200" dirty="0">
                <a:solidFill>
                  <a:schemeClr val="tx1">
                    <a:lumMod val="65000"/>
                    <a:lumOff val="35000"/>
                  </a:schemeClr>
                </a:solidFill>
                <a:latin typeface="+mj-lt"/>
                <a:cs typeface="Segoe UI" panose="020B0502040204020203" pitchFamily="34" charset="0"/>
              </a:rPr>
              <a:t>. Maecenas </a:t>
            </a:r>
            <a:r>
              <a:rPr lang="en-US" sz="1200" dirty="0" err="1">
                <a:solidFill>
                  <a:schemeClr val="tx1">
                    <a:lumMod val="65000"/>
                    <a:lumOff val="35000"/>
                  </a:schemeClr>
                </a:solidFill>
                <a:latin typeface="+mj-lt"/>
                <a:cs typeface="Segoe UI" panose="020B0502040204020203" pitchFamily="34" charset="0"/>
              </a:rPr>
              <a:t>eleifend</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augue</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quis</a:t>
            </a:r>
            <a:r>
              <a:rPr lang="en-US" sz="1200" dirty="0">
                <a:solidFill>
                  <a:schemeClr val="tx1">
                    <a:lumMod val="65000"/>
                    <a:lumOff val="35000"/>
                  </a:schemeClr>
                </a:solidFill>
                <a:latin typeface="+mj-lt"/>
                <a:cs typeface="Segoe UI" panose="020B0502040204020203" pitchFamily="34" charset="0"/>
              </a:rPr>
              <a:t> ligula </a:t>
            </a:r>
            <a:r>
              <a:rPr lang="en-US" sz="1200" dirty="0" err="1">
                <a:solidFill>
                  <a:schemeClr val="tx1">
                    <a:lumMod val="65000"/>
                    <a:lumOff val="35000"/>
                  </a:schemeClr>
                </a:solidFill>
                <a:latin typeface="+mj-lt"/>
                <a:cs typeface="Segoe UI" panose="020B0502040204020203" pitchFamily="34" charset="0"/>
              </a:rPr>
              <a:t>pharetra</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dignissim</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efficitur</a:t>
            </a:r>
            <a:r>
              <a:rPr lang="en-US" sz="1200" dirty="0">
                <a:solidFill>
                  <a:schemeClr val="tx1">
                    <a:lumMod val="65000"/>
                    <a:lumOff val="35000"/>
                  </a:schemeClr>
                </a:solidFill>
                <a:latin typeface="+mj-lt"/>
                <a:cs typeface="Segoe UI" panose="020B0502040204020203" pitchFamily="34" charset="0"/>
              </a:rPr>
              <a:t> quam </a:t>
            </a:r>
            <a:r>
              <a:rPr lang="en-US" sz="1200" dirty="0" err="1">
                <a:solidFill>
                  <a:schemeClr val="tx1">
                    <a:lumMod val="65000"/>
                    <a:lumOff val="35000"/>
                  </a:schemeClr>
                </a:solidFill>
                <a:latin typeface="+mj-lt"/>
                <a:cs typeface="Segoe UI" panose="020B0502040204020203" pitchFamily="34" charset="0"/>
              </a:rPr>
              <a:t>ullamcorper</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Sed</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hendrerit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commodo</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dignissim</a:t>
            </a:r>
            <a:r>
              <a:rPr lang="en-US" sz="1200" dirty="0">
                <a:solidFill>
                  <a:schemeClr val="tx1">
                    <a:lumMod val="65000"/>
                    <a:lumOff val="35000"/>
                  </a:schemeClr>
                </a:solidFill>
                <a:latin typeface="+mj-lt"/>
                <a:cs typeface="Segoe UI" panose="020B0502040204020203" pitchFamily="34" charset="0"/>
              </a:rPr>
              <a:t>.</a:t>
            </a:r>
          </a:p>
        </p:txBody>
      </p:sp>
      <p:sp>
        <p:nvSpPr>
          <p:cNvPr id="7" name="TextBox 6"/>
          <p:cNvSpPr txBox="1"/>
          <p:nvPr userDrawn="1"/>
        </p:nvSpPr>
        <p:spPr>
          <a:xfrm>
            <a:off x="1219200" y="578570"/>
            <a:ext cx="7147245" cy="584775"/>
          </a:xfrm>
          <a:prstGeom prst="rect">
            <a:avLst/>
          </a:prstGeom>
          <a:noFill/>
        </p:spPr>
        <p:txBody>
          <a:bodyPr wrap="square" rtlCol="0" anchor="b">
            <a:spAutoFit/>
          </a:bodyPr>
          <a:lstStyle/>
          <a:p>
            <a:r>
              <a:rPr lang="en-US" sz="3200" b="1" spc="100" dirty="0">
                <a:solidFill>
                  <a:schemeClr val="tx1">
                    <a:lumMod val="75000"/>
                    <a:lumOff val="25000"/>
                  </a:schemeClr>
                </a:solidFill>
                <a:latin typeface="+mj-lt"/>
              </a:rPr>
              <a:t>Two Column Paragraph</a:t>
            </a:r>
          </a:p>
        </p:txBody>
      </p:sp>
      <p:sp>
        <p:nvSpPr>
          <p:cNvPr id="29" name="TextBox 28"/>
          <p:cNvSpPr txBox="1"/>
          <p:nvPr userDrawn="1"/>
        </p:nvSpPr>
        <p:spPr>
          <a:xfrm>
            <a:off x="6219825" y="1937680"/>
            <a:ext cx="4781550" cy="2845266"/>
          </a:xfrm>
          <a:prstGeom prst="rect">
            <a:avLst/>
          </a:prstGeom>
          <a:noFill/>
        </p:spPr>
        <p:txBody>
          <a:bodyPr wrap="square" rtlCol="0">
            <a:spAutoFit/>
          </a:bodyPr>
          <a:lstStyle/>
          <a:p>
            <a:pPr algn="just">
              <a:lnSpc>
                <a:spcPct val="125000"/>
              </a:lnSpc>
            </a:pPr>
            <a:r>
              <a:rPr lang="en-US" sz="1200" dirty="0" err="1">
                <a:solidFill>
                  <a:schemeClr val="tx1">
                    <a:lumMod val="65000"/>
                    <a:lumOff val="35000"/>
                  </a:schemeClr>
                </a:solidFill>
                <a:latin typeface="+mj-lt"/>
                <a:cs typeface="Segoe UI" panose="020B0502040204020203" pitchFamily="34" charset="0"/>
              </a:rPr>
              <a:t>Lorem</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ipsum</a:t>
            </a:r>
            <a:r>
              <a:rPr lang="en-US" sz="1200" dirty="0">
                <a:solidFill>
                  <a:schemeClr val="tx1">
                    <a:lumMod val="65000"/>
                    <a:lumOff val="35000"/>
                  </a:schemeClr>
                </a:solidFill>
                <a:latin typeface="+mj-lt"/>
                <a:cs typeface="Segoe UI" panose="020B0502040204020203" pitchFamily="34" charset="0"/>
              </a:rPr>
              <a:t> dolor sit </a:t>
            </a:r>
            <a:r>
              <a:rPr lang="en-US" sz="1200" dirty="0" err="1">
                <a:solidFill>
                  <a:schemeClr val="tx1">
                    <a:lumMod val="65000"/>
                    <a:lumOff val="35000"/>
                  </a:schemeClr>
                </a:solidFill>
                <a:latin typeface="+mj-lt"/>
                <a:cs typeface="Segoe UI" panose="020B0502040204020203" pitchFamily="34" charset="0"/>
              </a:rPr>
              <a:t>amet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consectetur</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adipiscing</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elit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Morbi</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eget</a:t>
            </a:r>
            <a:r>
              <a:rPr lang="en-US" sz="1200" dirty="0">
                <a:solidFill>
                  <a:schemeClr val="tx1">
                    <a:lumMod val="65000"/>
                    <a:lumOff val="35000"/>
                  </a:schemeClr>
                </a:solidFill>
                <a:latin typeface="+mj-lt"/>
                <a:cs typeface="Segoe UI" panose="020B0502040204020203" pitchFamily="34" charset="0"/>
              </a:rPr>
              <a:t> dolor sit </a:t>
            </a:r>
            <a:r>
              <a:rPr lang="en-US" sz="1200" dirty="0" err="1">
                <a:solidFill>
                  <a:schemeClr val="tx1">
                    <a:lumMod val="65000"/>
                    <a:lumOff val="35000"/>
                  </a:schemeClr>
                </a:solidFill>
                <a:latin typeface="+mj-lt"/>
                <a:cs typeface="Segoe UI" panose="020B0502040204020203" pitchFamily="34" charset="0"/>
              </a:rPr>
              <a:t>amet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nulla</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imperdiet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congue</a:t>
            </a:r>
            <a:r>
              <a:rPr lang="en-US" sz="1200" dirty="0">
                <a:solidFill>
                  <a:schemeClr val="tx1">
                    <a:lumMod val="65000"/>
                    <a:lumOff val="35000"/>
                  </a:schemeClr>
                </a:solidFill>
                <a:latin typeface="+mj-lt"/>
                <a:cs typeface="Segoe UI" panose="020B0502040204020203" pitchFamily="34" charset="0"/>
              </a:rPr>
              <a:t>. Integer </a:t>
            </a:r>
            <a:r>
              <a:rPr lang="en-US" sz="1200" dirty="0" err="1">
                <a:solidFill>
                  <a:schemeClr val="tx1">
                    <a:lumMod val="65000"/>
                    <a:lumOff val="35000"/>
                  </a:schemeClr>
                </a:solidFill>
                <a:latin typeface="+mj-lt"/>
                <a:cs typeface="Segoe UI" panose="020B0502040204020203" pitchFamily="34" charset="0"/>
              </a:rPr>
              <a:t>placerat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eros</a:t>
            </a:r>
            <a:r>
              <a:rPr lang="en-US" sz="1200" dirty="0">
                <a:solidFill>
                  <a:schemeClr val="tx1">
                    <a:lumMod val="65000"/>
                    <a:lumOff val="35000"/>
                  </a:schemeClr>
                </a:solidFill>
                <a:latin typeface="+mj-lt"/>
                <a:cs typeface="Segoe UI" panose="020B0502040204020203" pitchFamily="34" charset="0"/>
              </a:rPr>
              <a:t> ex, </a:t>
            </a:r>
            <a:r>
              <a:rPr lang="en-US" sz="1200" dirty="0" err="1">
                <a:solidFill>
                  <a:schemeClr val="tx1">
                    <a:lumMod val="65000"/>
                    <a:lumOff val="35000"/>
                  </a:schemeClr>
                </a:solidFill>
                <a:latin typeface="+mj-lt"/>
                <a:cs typeface="Segoe UI" panose="020B0502040204020203" pitchFamily="34" charset="0"/>
              </a:rPr>
              <a:t>suscipit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faucibus</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felis</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fermentum</a:t>
            </a:r>
            <a:r>
              <a:rPr lang="en-US" sz="1200" dirty="0">
                <a:solidFill>
                  <a:schemeClr val="tx1">
                    <a:lumMod val="65000"/>
                    <a:lumOff val="35000"/>
                  </a:schemeClr>
                </a:solidFill>
                <a:latin typeface="+mj-lt"/>
                <a:cs typeface="Segoe UI" panose="020B0502040204020203" pitchFamily="34" charset="0"/>
              </a:rPr>
              <a:t> et. </a:t>
            </a:r>
            <a:r>
              <a:rPr lang="en-US" sz="1200" dirty="0" err="1">
                <a:solidFill>
                  <a:schemeClr val="tx1">
                    <a:lumMod val="65000"/>
                    <a:lumOff val="35000"/>
                  </a:schemeClr>
                </a:solidFill>
                <a:latin typeface="+mj-lt"/>
                <a:cs typeface="Segoe UI" panose="020B0502040204020203" pitchFamily="34" charset="0"/>
              </a:rPr>
              <a:t>Nulla</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facilisi</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Proin</a:t>
            </a:r>
            <a:r>
              <a:rPr lang="en-US" sz="1200" dirty="0">
                <a:solidFill>
                  <a:schemeClr val="tx1">
                    <a:lumMod val="65000"/>
                    <a:lumOff val="35000"/>
                  </a:schemeClr>
                </a:solidFill>
                <a:latin typeface="+mj-lt"/>
                <a:cs typeface="Segoe UI" panose="020B0502040204020203" pitchFamily="34" charset="0"/>
              </a:rPr>
              <a:t> ac </a:t>
            </a:r>
            <a:r>
              <a:rPr lang="en-US" sz="1200" dirty="0" err="1">
                <a:solidFill>
                  <a:schemeClr val="tx1">
                    <a:lumMod val="65000"/>
                    <a:lumOff val="35000"/>
                  </a:schemeClr>
                </a:solidFill>
                <a:latin typeface="+mj-lt"/>
                <a:cs typeface="Segoe UI" panose="020B0502040204020203" pitchFamily="34" charset="0"/>
              </a:rPr>
              <a:t>sodales</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sapien</a:t>
            </a:r>
            <a:r>
              <a:rPr lang="en-US" sz="1200" dirty="0">
                <a:solidFill>
                  <a:schemeClr val="tx1">
                    <a:lumMod val="65000"/>
                    <a:lumOff val="35000"/>
                  </a:schemeClr>
                </a:solidFill>
                <a:latin typeface="+mj-lt"/>
                <a:cs typeface="Segoe UI" panose="020B0502040204020203" pitchFamily="34" charset="0"/>
              </a:rPr>
              <a:t>. Integer </a:t>
            </a:r>
            <a:r>
              <a:rPr lang="en-US" sz="1200" dirty="0" err="1">
                <a:solidFill>
                  <a:schemeClr val="tx1">
                    <a:lumMod val="65000"/>
                    <a:lumOff val="35000"/>
                  </a:schemeClr>
                </a:solidFill>
                <a:latin typeface="+mj-lt"/>
                <a:cs typeface="Segoe UI" panose="020B0502040204020203" pitchFamily="34" charset="0"/>
              </a:rPr>
              <a:t>pulvinar</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gravida</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felis</a:t>
            </a:r>
            <a:r>
              <a:rPr lang="en-US" sz="1200" dirty="0">
                <a:solidFill>
                  <a:schemeClr val="tx1">
                    <a:lumMod val="65000"/>
                    <a:lumOff val="35000"/>
                  </a:schemeClr>
                </a:solidFill>
                <a:latin typeface="+mj-lt"/>
                <a:cs typeface="Segoe UI" panose="020B0502040204020203" pitchFamily="34" charset="0"/>
              </a:rPr>
              <a:t> at </a:t>
            </a:r>
            <a:r>
              <a:rPr lang="en-US" sz="1200" dirty="0" err="1">
                <a:solidFill>
                  <a:schemeClr val="tx1">
                    <a:lumMod val="65000"/>
                    <a:lumOff val="35000"/>
                  </a:schemeClr>
                </a:solidFill>
                <a:latin typeface="+mj-lt"/>
                <a:cs typeface="Segoe UI" panose="020B0502040204020203" pitchFamily="34" charset="0"/>
              </a:rPr>
              <a:t>vulputate</a:t>
            </a:r>
            <a:r>
              <a:rPr lang="en-US" sz="1200" dirty="0">
                <a:solidFill>
                  <a:schemeClr val="tx1">
                    <a:lumMod val="65000"/>
                    <a:lumOff val="35000"/>
                  </a:schemeClr>
                </a:solidFill>
                <a:latin typeface="+mj-lt"/>
                <a:cs typeface="Segoe UI" panose="020B0502040204020203" pitchFamily="34" charset="0"/>
              </a:rPr>
              <a:t>. In </a:t>
            </a:r>
            <a:r>
              <a:rPr lang="en-US" sz="1200" dirty="0" err="1">
                <a:solidFill>
                  <a:schemeClr val="tx1">
                    <a:lumMod val="65000"/>
                    <a:lumOff val="35000"/>
                  </a:schemeClr>
                </a:solidFill>
                <a:latin typeface="+mj-lt"/>
                <a:cs typeface="Segoe UI" panose="020B0502040204020203" pitchFamily="34" charset="0"/>
              </a:rPr>
              <a:t>facilisis</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lectus</a:t>
            </a:r>
            <a:r>
              <a:rPr lang="en-US" sz="1200" dirty="0">
                <a:solidFill>
                  <a:schemeClr val="tx1">
                    <a:lumMod val="65000"/>
                    <a:lumOff val="35000"/>
                  </a:schemeClr>
                </a:solidFill>
                <a:latin typeface="+mj-lt"/>
                <a:cs typeface="Segoe UI" panose="020B0502040204020203" pitchFamily="34" charset="0"/>
              </a:rPr>
              <a:t> in </a:t>
            </a:r>
            <a:r>
              <a:rPr lang="en-US" sz="1200" dirty="0" err="1">
                <a:solidFill>
                  <a:schemeClr val="tx1">
                    <a:lumMod val="65000"/>
                    <a:lumOff val="35000"/>
                  </a:schemeClr>
                </a:solidFill>
                <a:latin typeface="+mj-lt"/>
                <a:cs typeface="Segoe UI" panose="020B0502040204020203" pitchFamily="34" charset="0"/>
              </a:rPr>
              <a:t>purus</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aliquet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sed</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vestibulum</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massa</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feugiat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Proin</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tincidunt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eros</a:t>
            </a:r>
            <a:r>
              <a:rPr lang="en-US" sz="1200" dirty="0">
                <a:solidFill>
                  <a:schemeClr val="tx1">
                    <a:lumMod val="65000"/>
                    <a:lumOff val="35000"/>
                  </a:schemeClr>
                </a:solidFill>
                <a:latin typeface="+mj-lt"/>
                <a:cs typeface="Segoe UI" panose="020B0502040204020203" pitchFamily="34" charset="0"/>
              </a:rPr>
              <a:t> sit </a:t>
            </a:r>
            <a:r>
              <a:rPr lang="en-US" sz="1200" dirty="0" err="1">
                <a:solidFill>
                  <a:schemeClr val="tx1">
                    <a:lumMod val="65000"/>
                    <a:lumOff val="35000"/>
                  </a:schemeClr>
                </a:solidFill>
                <a:latin typeface="+mj-lt"/>
                <a:cs typeface="Segoe UI" panose="020B0502040204020203" pitchFamily="34" charset="0"/>
              </a:rPr>
              <a:t>amet</a:t>
            </a:r>
            <a:r>
              <a:rPr lang="en-US" sz="1200" dirty="0">
                <a:solidFill>
                  <a:schemeClr val="tx1">
                    <a:lumMod val="65000"/>
                    <a:lumOff val="35000"/>
                  </a:schemeClr>
                </a:solidFill>
                <a:latin typeface="+mj-lt"/>
                <a:cs typeface="Segoe UI" panose="020B0502040204020203" pitchFamily="34" charset="0"/>
              </a:rPr>
              <a:t> dui </a:t>
            </a:r>
            <a:r>
              <a:rPr lang="en-US" sz="1200" dirty="0" err="1">
                <a:solidFill>
                  <a:schemeClr val="tx1">
                    <a:lumMod val="65000"/>
                    <a:lumOff val="35000"/>
                  </a:schemeClr>
                </a:solidFill>
                <a:latin typeface="+mj-lt"/>
                <a:cs typeface="Segoe UI" panose="020B0502040204020203" pitchFamily="34" charset="0"/>
              </a:rPr>
              <a:t>porttitor</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vel</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cursus</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justo</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eleifend</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Sed</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commodo</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sodales</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purus</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dapibus</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pretium</a:t>
            </a:r>
            <a:r>
              <a:rPr lang="en-US" sz="1200" dirty="0">
                <a:solidFill>
                  <a:schemeClr val="tx1">
                    <a:lumMod val="65000"/>
                    <a:lumOff val="35000"/>
                  </a:schemeClr>
                </a:solidFill>
                <a:latin typeface="+mj-lt"/>
                <a:cs typeface="Segoe UI" panose="020B0502040204020203" pitchFamily="34" charset="0"/>
              </a:rPr>
              <a:t>. Nam ligula </a:t>
            </a:r>
            <a:r>
              <a:rPr lang="en-US" sz="1200" dirty="0" err="1">
                <a:solidFill>
                  <a:schemeClr val="tx1">
                    <a:lumMod val="65000"/>
                    <a:lumOff val="35000"/>
                  </a:schemeClr>
                </a:solidFill>
                <a:latin typeface="+mj-lt"/>
                <a:cs typeface="Segoe UI" panose="020B0502040204020203" pitchFamily="34" charset="0"/>
              </a:rPr>
              <a:t>nibh</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tincidunt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nec</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est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vel</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varius</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ultricies</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metus</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Praesent</a:t>
            </a:r>
            <a:r>
              <a:rPr lang="en-US" sz="1200" dirty="0">
                <a:solidFill>
                  <a:schemeClr val="tx1">
                    <a:lumMod val="65000"/>
                    <a:lumOff val="35000"/>
                  </a:schemeClr>
                </a:solidFill>
                <a:latin typeface="+mj-lt"/>
                <a:cs typeface="Segoe UI" panose="020B0502040204020203" pitchFamily="34" charset="0"/>
              </a:rPr>
              <a:t> id ligula in </a:t>
            </a:r>
            <a:r>
              <a:rPr lang="en-US" sz="1200" dirty="0" err="1">
                <a:solidFill>
                  <a:schemeClr val="tx1">
                    <a:lumMod val="65000"/>
                    <a:lumOff val="35000"/>
                  </a:schemeClr>
                </a:solidFill>
                <a:latin typeface="+mj-lt"/>
                <a:cs typeface="Segoe UI" panose="020B0502040204020203" pitchFamily="34" charset="0"/>
              </a:rPr>
              <a:t>sapien</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eleifend</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vestibulum</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condimentum</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eu</a:t>
            </a:r>
            <a:r>
              <a:rPr lang="en-US" sz="1200" dirty="0">
                <a:solidFill>
                  <a:schemeClr val="tx1">
                    <a:lumMod val="65000"/>
                    <a:lumOff val="35000"/>
                  </a:schemeClr>
                </a:solidFill>
                <a:latin typeface="+mj-lt"/>
                <a:cs typeface="Segoe UI" panose="020B0502040204020203" pitchFamily="34" charset="0"/>
              </a:rPr>
              <a:t> mi. Integer </a:t>
            </a:r>
            <a:r>
              <a:rPr lang="en-US" sz="1200" dirty="0" err="1">
                <a:solidFill>
                  <a:schemeClr val="tx1">
                    <a:lumMod val="65000"/>
                    <a:lumOff val="35000"/>
                  </a:schemeClr>
                </a:solidFill>
                <a:latin typeface="+mj-lt"/>
                <a:cs typeface="Segoe UI" panose="020B0502040204020203" pitchFamily="34" charset="0"/>
              </a:rPr>
              <a:t>rhoncus</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libero</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ut</a:t>
            </a:r>
            <a:r>
              <a:rPr lang="en-US" sz="1200" dirty="0">
                <a:solidFill>
                  <a:schemeClr val="tx1">
                    <a:lumMod val="65000"/>
                    <a:lumOff val="35000"/>
                  </a:schemeClr>
                </a:solidFill>
                <a:latin typeface="+mj-lt"/>
                <a:cs typeface="Segoe UI" panose="020B0502040204020203" pitchFamily="34" charset="0"/>
              </a:rPr>
              <a:t> dolor </a:t>
            </a:r>
            <a:r>
              <a:rPr lang="en-US" sz="1200" dirty="0" err="1">
                <a:solidFill>
                  <a:schemeClr val="tx1">
                    <a:lumMod val="65000"/>
                    <a:lumOff val="35000"/>
                  </a:schemeClr>
                </a:solidFill>
                <a:latin typeface="+mj-lt"/>
                <a:cs typeface="Segoe UI" panose="020B0502040204020203" pitchFamily="34" charset="0"/>
              </a:rPr>
              <a:t>fringilla</a:t>
            </a:r>
            <a:r>
              <a:rPr lang="en-US" sz="1200" dirty="0">
                <a:solidFill>
                  <a:schemeClr val="tx1">
                    <a:lumMod val="65000"/>
                    <a:lumOff val="35000"/>
                  </a:schemeClr>
                </a:solidFill>
                <a:latin typeface="+mj-lt"/>
                <a:cs typeface="Segoe UI" panose="020B0502040204020203" pitchFamily="34" charset="0"/>
              </a:rPr>
              <a:t>, vitae </a:t>
            </a:r>
            <a:r>
              <a:rPr lang="en-US" sz="1200" dirty="0" err="1">
                <a:solidFill>
                  <a:schemeClr val="tx1">
                    <a:lumMod val="65000"/>
                    <a:lumOff val="35000"/>
                  </a:schemeClr>
                </a:solidFill>
                <a:latin typeface="+mj-lt"/>
                <a:cs typeface="Segoe UI" panose="020B0502040204020203" pitchFamily="34" charset="0"/>
              </a:rPr>
              <a:t>varius</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velit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vestibulum</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Vivamus</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consectetur</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ullamcorper</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arcu</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quis</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laoreet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Proin</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fringilla</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posuere</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fringilla</a:t>
            </a:r>
            <a:r>
              <a:rPr lang="en-US" sz="1200" dirty="0">
                <a:solidFill>
                  <a:schemeClr val="tx1">
                    <a:lumMod val="65000"/>
                    <a:lumOff val="35000"/>
                  </a:schemeClr>
                </a:solidFill>
                <a:latin typeface="+mj-lt"/>
                <a:cs typeface="Segoe UI" panose="020B0502040204020203" pitchFamily="34" charset="0"/>
              </a:rPr>
              <a:t>. Maecenas </a:t>
            </a:r>
            <a:r>
              <a:rPr lang="en-US" sz="1200" dirty="0" err="1">
                <a:solidFill>
                  <a:schemeClr val="tx1">
                    <a:lumMod val="65000"/>
                    <a:lumOff val="35000"/>
                  </a:schemeClr>
                </a:solidFill>
                <a:latin typeface="+mj-lt"/>
                <a:cs typeface="Segoe UI" panose="020B0502040204020203" pitchFamily="34" charset="0"/>
              </a:rPr>
              <a:t>eleifend</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augue</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quis</a:t>
            </a:r>
            <a:r>
              <a:rPr lang="en-US" sz="1200" dirty="0">
                <a:solidFill>
                  <a:schemeClr val="tx1">
                    <a:lumMod val="65000"/>
                    <a:lumOff val="35000"/>
                  </a:schemeClr>
                </a:solidFill>
                <a:latin typeface="+mj-lt"/>
                <a:cs typeface="Segoe UI" panose="020B0502040204020203" pitchFamily="34" charset="0"/>
              </a:rPr>
              <a:t> ligula </a:t>
            </a:r>
            <a:r>
              <a:rPr lang="en-US" sz="1200" dirty="0" err="1">
                <a:solidFill>
                  <a:schemeClr val="tx1">
                    <a:lumMod val="65000"/>
                    <a:lumOff val="35000"/>
                  </a:schemeClr>
                </a:solidFill>
                <a:latin typeface="+mj-lt"/>
                <a:cs typeface="Segoe UI" panose="020B0502040204020203" pitchFamily="34" charset="0"/>
              </a:rPr>
              <a:t>pharetra</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dignissim</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efficitur</a:t>
            </a:r>
            <a:r>
              <a:rPr lang="en-US" sz="1200" dirty="0">
                <a:solidFill>
                  <a:schemeClr val="tx1">
                    <a:lumMod val="65000"/>
                    <a:lumOff val="35000"/>
                  </a:schemeClr>
                </a:solidFill>
                <a:latin typeface="+mj-lt"/>
                <a:cs typeface="Segoe UI" panose="020B0502040204020203" pitchFamily="34" charset="0"/>
              </a:rPr>
              <a:t> quam </a:t>
            </a:r>
            <a:r>
              <a:rPr lang="en-US" sz="1200" dirty="0" err="1">
                <a:solidFill>
                  <a:schemeClr val="tx1">
                    <a:lumMod val="65000"/>
                    <a:lumOff val="35000"/>
                  </a:schemeClr>
                </a:solidFill>
                <a:latin typeface="+mj-lt"/>
                <a:cs typeface="Segoe UI" panose="020B0502040204020203" pitchFamily="34" charset="0"/>
              </a:rPr>
              <a:t>ullamcorper</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Sed</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hendrerit</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commodo</a:t>
            </a:r>
            <a:r>
              <a:rPr lang="en-US" sz="1200" dirty="0">
                <a:solidFill>
                  <a:schemeClr val="tx1">
                    <a:lumMod val="65000"/>
                    <a:lumOff val="35000"/>
                  </a:schemeClr>
                </a:solidFill>
                <a:latin typeface="+mj-lt"/>
                <a:cs typeface="Segoe UI" panose="020B0502040204020203" pitchFamily="34" charset="0"/>
              </a:rPr>
              <a:t> </a:t>
            </a:r>
            <a:r>
              <a:rPr lang="en-US" sz="1200" dirty="0" err="1">
                <a:solidFill>
                  <a:schemeClr val="tx1">
                    <a:lumMod val="65000"/>
                    <a:lumOff val="35000"/>
                  </a:schemeClr>
                </a:solidFill>
                <a:latin typeface="+mj-lt"/>
                <a:cs typeface="Segoe UI" panose="020B0502040204020203" pitchFamily="34" charset="0"/>
              </a:rPr>
              <a:t>dignissim</a:t>
            </a:r>
            <a:r>
              <a:rPr lang="en-US" sz="1200" dirty="0">
                <a:solidFill>
                  <a:schemeClr val="tx1">
                    <a:lumMod val="65000"/>
                    <a:lumOff val="35000"/>
                  </a:schemeClr>
                </a:solidFill>
                <a:latin typeface="+mj-lt"/>
                <a:cs typeface="Segoe UI" panose="020B0502040204020203" pitchFamily="34" charset="0"/>
              </a:rPr>
              <a:t>.</a:t>
            </a:r>
          </a:p>
        </p:txBody>
      </p:sp>
    </p:spTree>
    <p:extLst>
      <p:ext uri="{BB962C8B-B14F-4D97-AF65-F5344CB8AC3E}">
        <p14:creationId xmlns:p14="http://schemas.microsoft.com/office/powerpoint/2010/main" val="222239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anim calcmode="lin" valueType="num">
                                      <p:cBhvr>
                                        <p:cTn id="18" dur="500" fill="hold"/>
                                        <p:tgtEl>
                                          <p:spTgt spid="29"/>
                                        </p:tgtEl>
                                        <p:attrNameLst>
                                          <p:attrName>ppt_x</p:attrName>
                                        </p:attrNameLst>
                                      </p:cBhvr>
                                      <p:tavLst>
                                        <p:tav tm="0">
                                          <p:val>
                                            <p:strVal val="#ppt_x"/>
                                          </p:val>
                                        </p:tav>
                                        <p:tav tm="100000">
                                          <p:val>
                                            <p:strVal val="#ppt_x"/>
                                          </p:val>
                                        </p:tav>
                                      </p:tavLst>
                                    </p:anim>
                                    <p:anim calcmode="lin" valueType="num">
                                      <p:cBhvr>
                                        <p:cTn id="1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9"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B2B167-02AA-4366-A591-23F55C314F5B}"/>
              </a:ext>
            </a:extLst>
          </p:cNvPr>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3/8/2022</a:t>
            </a:fld>
            <a:endParaRPr lang="en-US" dirty="0"/>
          </a:p>
        </p:txBody>
      </p:sp>
      <p:sp>
        <p:nvSpPr>
          <p:cNvPr id="3" name="Footer Placeholder 2">
            <a:extLst>
              <a:ext uri="{FF2B5EF4-FFF2-40B4-BE49-F238E27FC236}">
                <a16:creationId xmlns:a16="http://schemas.microsoft.com/office/drawing/2014/main" id="{0E284895-CA34-49CB-83B7-E65501204A1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F94BDE6-9D78-42AF-BD3B-03695F1DEB8C}"/>
              </a:ext>
            </a:extLst>
          </p:cNvPr>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dirty="0"/>
          </a:p>
        </p:txBody>
      </p:sp>
      <p:sp>
        <p:nvSpPr>
          <p:cNvPr id="5" name="Rectangle 4">
            <a:extLst>
              <a:ext uri="{FF2B5EF4-FFF2-40B4-BE49-F238E27FC236}">
                <a16:creationId xmlns:a16="http://schemas.microsoft.com/office/drawing/2014/main" id="{BB68F2BE-4220-48B9-AE05-D9B5D87EB7CC}"/>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3">
            <a:extLst>
              <a:ext uri="{FF2B5EF4-FFF2-40B4-BE49-F238E27FC236}">
                <a16:creationId xmlns:a16="http://schemas.microsoft.com/office/drawing/2014/main" id="{9184C050-528B-41B7-A6B0-5085C26D6B29}"/>
              </a:ext>
            </a:extLst>
          </p:cNvPr>
          <p:cNvSpPr txBox="1">
            <a:spLocks/>
          </p:cNvSpPr>
          <p:nvPr userDrawn="1"/>
        </p:nvSpPr>
        <p:spPr>
          <a:xfrm>
            <a:off x="11527436" y="6193087"/>
            <a:ext cx="768350" cy="396239"/>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C156B48E-7F0D-49EE-8ABF-B16B3DE0B5E8}" type="slidenum">
              <a:rPr lang="en-US" sz="1400" b="1" smtClean="0">
                <a:solidFill>
                  <a:schemeClr val="accent6"/>
                </a:solidFill>
                <a:latin typeface="+mj-lt"/>
                <a:ea typeface="Roboto" panose="02000000000000000000" pitchFamily="2" charset="0"/>
                <a:cs typeface="Segoe UI Light" panose="020B0502040204020203" pitchFamily="34" charset="0"/>
              </a:rPr>
              <a:pPr algn="l"/>
              <a:t>‹#›</a:t>
            </a:fld>
            <a:endParaRPr lang="en-US" sz="1400" b="1" dirty="0">
              <a:solidFill>
                <a:schemeClr val="accent6"/>
              </a:solidFill>
              <a:latin typeface="+mj-lt"/>
              <a:ea typeface="Roboto" panose="02000000000000000000" pitchFamily="2" charset="0"/>
              <a:cs typeface="Segoe UI Light" panose="020B0502040204020203" pitchFamily="34" charset="0"/>
            </a:endParaRPr>
          </a:p>
        </p:txBody>
      </p:sp>
      <p:grpSp>
        <p:nvGrpSpPr>
          <p:cNvPr id="7" name="Group 6">
            <a:extLst>
              <a:ext uri="{FF2B5EF4-FFF2-40B4-BE49-F238E27FC236}">
                <a16:creationId xmlns:a16="http://schemas.microsoft.com/office/drawing/2014/main" id="{A2E4FB1D-A398-47D3-B1A2-BCAA680F93C3}"/>
              </a:ext>
            </a:extLst>
          </p:cNvPr>
          <p:cNvGrpSpPr/>
          <p:nvPr userDrawn="1"/>
        </p:nvGrpSpPr>
        <p:grpSpPr>
          <a:xfrm>
            <a:off x="11509979" y="6085036"/>
            <a:ext cx="984610" cy="600379"/>
            <a:chOff x="11666727" y="6064855"/>
            <a:chExt cx="765333" cy="466672"/>
          </a:xfrm>
        </p:grpSpPr>
        <p:sp>
          <p:nvSpPr>
            <p:cNvPr id="8" name="Oval 7">
              <a:extLst>
                <a:ext uri="{FF2B5EF4-FFF2-40B4-BE49-F238E27FC236}">
                  <a16:creationId xmlns:a16="http://schemas.microsoft.com/office/drawing/2014/main" id="{0278BAE3-5917-498E-876C-83C2E2576D61}"/>
                </a:ext>
              </a:extLst>
            </p:cNvPr>
            <p:cNvSpPr/>
            <p:nvPr userDrawn="1"/>
          </p:nvSpPr>
          <p:spPr>
            <a:xfrm>
              <a:off x="11666727" y="6064856"/>
              <a:ext cx="466671" cy="466671"/>
            </a:xfrm>
            <a:prstGeom prst="ellipse">
              <a:avLst/>
            </a:prstGeom>
            <a:noFill/>
            <a:ln w="38100">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9" name="Oval 8">
              <a:extLst>
                <a:ext uri="{FF2B5EF4-FFF2-40B4-BE49-F238E27FC236}">
                  <a16:creationId xmlns:a16="http://schemas.microsoft.com/office/drawing/2014/main" id="{27B1401F-CB5C-47C9-8D55-A67F83682A3F}"/>
                </a:ext>
              </a:extLst>
            </p:cNvPr>
            <p:cNvSpPr/>
            <p:nvPr userDrawn="1"/>
          </p:nvSpPr>
          <p:spPr>
            <a:xfrm>
              <a:off x="11965389" y="6064855"/>
              <a:ext cx="466671" cy="466671"/>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grpSp>
        <p:nvGrpSpPr>
          <p:cNvPr id="13" name="Group 12">
            <a:extLst>
              <a:ext uri="{FF2B5EF4-FFF2-40B4-BE49-F238E27FC236}">
                <a16:creationId xmlns:a16="http://schemas.microsoft.com/office/drawing/2014/main" id="{9B26CCEE-4AEC-4462-ACB9-CED48F2D6AAF}"/>
              </a:ext>
            </a:extLst>
          </p:cNvPr>
          <p:cNvGrpSpPr/>
          <p:nvPr userDrawn="1"/>
        </p:nvGrpSpPr>
        <p:grpSpPr>
          <a:xfrm rot="2838935">
            <a:off x="-1098262" y="-5595917"/>
            <a:ext cx="5956770" cy="11191834"/>
            <a:chOff x="1088279" y="-318055"/>
            <a:chExt cx="5609677" cy="10539702"/>
          </a:xfrm>
          <a:gradFill flip="none" rotWithShape="1">
            <a:gsLst>
              <a:gs pos="0">
                <a:schemeClr val="accent2">
                  <a:lumMod val="5000"/>
                  <a:lumOff val="95000"/>
                </a:schemeClr>
              </a:gs>
              <a:gs pos="50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grpSpPr>
        <p:grpSp>
          <p:nvGrpSpPr>
            <p:cNvPr id="14" name="Group 13">
              <a:extLst>
                <a:ext uri="{FF2B5EF4-FFF2-40B4-BE49-F238E27FC236}">
                  <a16:creationId xmlns:a16="http://schemas.microsoft.com/office/drawing/2014/main" id="{FDE05A9F-F6BF-40C7-BA98-E64807D59A7D}"/>
                </a:ext>
              </a:extLst>
            </p:cNvPr>
            <p:cNvGrpSpPr/>
            <p:nvPr/>
          </p:nvGrpSpPr>
          <p:grpSpPr>
            <a:xfrm rot="18900000">
              <a:off x="2815913" y="-318055"/>
              <a:ext cx="2154411" cy="5609677"/>
              <a:chOff x="1615265" y="365759"/>
              <a:chExt cx="2154411" cy="5609677"/>
            </a:xfrm>
            <a:grpFill/>
          </p:grpSpPr>
          <p:sp>
            <p:nvSpPr>
              <p:cNvPr id="29" name="Oval 28">
                <a:extLst>
                  <a:ext uri="{FF2B5EF4-FFF2-40B4-BE49-F238E27FC236}">
                    <a16:creationId xmlns:a16="http://schemas.microsoft.com/office/drawing/2014/main" id="{DBF5D012-02D4-46C9-A406-FC04E64B513C}"/>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30" name="Group 29">
                <a:extLst>
                  <a:ext uri="{FF2B5EF4-FFF2-40B4-BE49-F238E27FC236}">
                    <a16:creationId xmlns:a16="http://schemas.microsoft.com/office/drawing/2014/main" id="{9434D4AF-8011-457A-9622-8BD4BD4ED53D}"/>
                  </a:ext>
                </a:extLst>
              </p:cNvPr>
              <p:cNvGrpSpPr/>
              <p:nvPr/>
            </p:nvGrpSpPr>
            <p:grpSpPr>
              <a:xfrm>
                <a:off x="1844378" y="2099144"/>
                <a:ext cx="1684679" cy="2142907"/>
                <a:chOff x="1781096" y="3505436"/>
                <a:chExt cx="1873901" cy="2010322"/>
              </a:xfrm>
              <a:grpFill/>
            </p:grpSpPr>
            <p:sp>
              <p:nvSpPr>
                <p:cNvPr id="32" name="Freeform 10">
                  <a:extLst>
                    <a:ext uri="{FF2B5EF4-FFF2-40B4-BE49-F238E27FC236}">
                      <a16:creationId xmlns:a16="http://schemas.microsoft.com/office/drawing/2014/main" id="{98D99D52-9AE8-421A-A7B3-3AA96462CD0C}"/>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33" name="Freeform 10">
                  <a:extLst>
                    <a:ext uri="{FF2B5EF4-FFF2-40B4-BE49-F238E27FC236}">
                      <a16:creationId xmlns:a16="http://schemas.microsoft.com/office/drawing/2014/main" id="{9AEFFC0B-F8A0-451A-9437-1AA2C01B6A8D}"/>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31" name="Oval 30">
                <a:extLst>
                  <a:ext uri="{FF2B5EF4-FFF2-40B4-BE49-F238E27FC236}">
                    <a16:creationId xmlns:a16="http://schemas.microsoft.com/office/drawing/2014/main" id="{4986DB1B-2219-4B6B-A8A1-B3A7953826F3}"/>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5" name="Group 14">
              <a:extLst>
                <a:ext uri="{FF2B5EF4-FFF2-40B4-BE49-F238E27FC236}">
                  <a16:creationId xmlns:a16="http://schemas.microsoft.com/office/drawing/2014/main" id="{00ED91E1-EE6D-442B-B4A8-B9FF29472ED6}"/>
                </a:ext>
              </a:extLst>
            </p:cNvPr>
            <p:cNvGrpSpPr/>
            <p:nvPr/>
          </p:nvGrpSpPr>
          <p:grpSpPr>
            <a:xfrm rot="13500000">
              <a:off x="2815912" y="2133322"/>
              <a:ext cx="2154411" cy="5609677"/>
              <a:chOff x="1615265" y="365759"/>
              <a:chExt cx="2154411" cy="5609677"/>
            </a:xfrm>
            <a:grpFill/>
          </p:grpSpPr>
          <p:sp>
            <p:nvSpPr>
              <p:cNvPr id="24" name="Oval 23">
                <a:extLst>
                  <a:ext uri="{FF2B5EF4-FFF2-40B4-BE49-F238E27FC236}">
                    <a16:creationId xmlns:a16="http://schemas.microsoft.com/office/drawing/2014/main" id="{58B9986D-C5DC-426A-A1C6-FB2763A0ADE8}"/>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25" name="Group 24">
                <a:extLst>
                  <a:ext uri="{FF2B5EF4-FFF2-40B4-BE49-F238E27FC236}">
                    <a16:creationId xmlns:a16="http://schemas.microsoft.com/office/drawing/2014/main" id="{313078F7-BFFC-4A33-9C14-D4599ACC7519}"/>
                  </a:ext>
                </a:extLst>
              </p:cNvPr>
              <p:cNvGrpSpPr/>
              <p:nvPr/>
            </p:nvGrpSpPr>
            <p:grpSpPr>
              <a:xfrm>
                <a:off x="1844378" y="2099144"/>
                <a:ext cx="1684679" cy="2142907"/>
                <a:chOff x="1781096" y="3505436"/>
                <a:chExt cx="1873901" cy="2010322"/>
              </a:xfrm>
              <a:grpFill/>
            </p:grpSpPr>
            <p:sp>
              <p:nvSpPr>
                <p:cNvPr id="27" name="Freeform 10">
                  <a:extLst>
                    <a:ext uri="{FF2B5EF4-FFF2-40B4-BE49-F238E27FC236}">
                      <a16:creationId xmlns:a16="http://schemas.microsoft.com/office/drawing/2014/main" id="{97D4E584-FB5B-4CD4-8805-DB5109ED03EE}"/>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8" name="Freeform 10">
                  <a:extLst>
                    <a:ext uri="{FF2B5EF4-FFF2-40B4-BE49-F238E27FC236}">
                      <a16:creationId xmlns:a16="http://schemas.microsoft.com/office/drawing/2014/main" id="{7199710B-B201-4246-893D-C28584078F6F}"/>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6" name="Oval 25">
                <a:extLst>
                  <a:ext uri="{FF2B5EF4-FFF2-40B4-BE49-F238E27FC236}">
                    <a16:creationId xmlns:a16="http://schemas.microsoft.com/office/drawing/2014/main" id="{DA9F2D74-BD61-44BB-B470-55BEA05EA076}"/>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6" name="Freeform 10">
              <a:extLst>
                <a:ext uri="{FF2B5EF4-FFF2-40B4-BE49-F238E27FC236}">
                  <a16:creationId xmlns:a16="http://schemas.microsoft.com/office/drawing/2014/main" id="{1E4C30B7-0E37-4EE8-B081-F32831AF1269}"/>
                </a:ext>
              </a:extLst>
            </p:cNvPr>
            <p:cNvSpPr>
              <a:spLocks/>
            </p:cNvSpPr>
            <p:nvPr/>
          </p:nvSpPr>
          <p:spPr bwMode="auto">
            <a:xfrm rot="16200000">
              <a:off x="3098438" y="3496564"/>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nvGrpSpPr>
            <p:cNvPr id="17" name="Group 16">
              <a:extLst>
                <a:ext uri="{FF2B5EF4-FFF2-40B4-BE49-F238E27FC236}">
                  <a16:creationId xmlns:a16="http://schemas.microsoft.com/office/drawing/2014/main" id="{F829269B-D380-44D4-AA50-8BFD6FFDE27A}"/>
                </a:ext>
              </a:extLst>
            </p:cNvPr>
            <p:cNvGrpSpPr/>
            <p:nvPr/>
          </p:nvGrpSpPr>
          <p:grpSpPr>
            <a:xfrm rot="18900000">
              <a:off x="2824045" y="4611970"/>
              <a:ext cx="2154411" cy="5609677"/>
              <a:chOff x="1615265" y="365759"/>
              <a:chExt cx="2154411" cy="5609677"/>
            </a:xfrm>
            <a:grpFill/>
          </p:grpSpPr>
          <p:sp>
            <p:nvSpPr>
              <p:cNvPr id="19" name="Oval 18">
                <a:extLst>
                  <a:ext uri="{FF2B5EF4-FFF2-40B4-BE49-F238E27FC236}">
                    <a16:creationId xmlns:a16="http://schemas.microsoft.com/office/drawing/2014/main" id="{724ED544-8E4B-4516-BC22-BF67291C15DB}"/>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20" name="Group 19">
                <a:extLst>
                  <a:ext uri="{FF2B5EF4-FFF2-40B4-BE49-F238E27FC236}">
                    <a16:creationId xmlns:a16="http://schemas.microsoft.com/office/drawing/2014/main" id="{643B7056-3D3C-4DCA-8841-3A57256622D9}"/>
                  </a:ext>
                </a:extLst>
              </p:cNvPr>
              <p:cNvGrpSpPr/>
              <p:nvPr/>
            </p:nvGrpSpPr>
            <p:grpSpPr>
              <a:xfrm>
                <a:off x="1844378" y="2099144"/>
                <a:ext cx="1684679" cy="2142907"/>
                <a:chOff x="1781096" y="3505436"/>
                <a:chExt cx="1873901" cy="2010322"/>
              </a:xfrm>
              <a:grpFill/>
            </p:grpSpPr>
            <p:sp>
              <p:nvSpPr>
                <p:cNvPr id="22" name="Freeform 10">
                  <a:extLst>
                    <a:ext uri="{FF2B5EF4-FFF2-40B4-BE49-F238E27FC236}">
                      <a16:creationId xmlns:a16="http://schemas.microsoft.com/office/drawing/2014/main" id="{4951AD9B-AECD-422F-A9FF-81E4E2AF1F8A}"/>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3" name="Freeform 10">
                  <a:extLst>
                    <a:ext uri="{FF2B5EF4-FFF2-40B4-BE49-F238E27FC236}">
                      <a16:creationId xmlns:a16="http://schemas.microsoft.com/office/drawing/2014/main" id="{5FC18763-D863-4126-885D-F185D287AD95}"/>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1" name="Oval 20">
                <a:extLst>
                  <a:ext uri="{FF2B5EF4-FFF2-40B4-BE49-F238E27FC236}">
                    <a16:creationId xmlns:a16="http://schemas.microsoft.com/office/drawing/2014/main" id="{929BB849-DB10-43F7-9430-A1CB34D0C65A}"/>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8" name="Freeform 10">
              <a:extLst>
                <a:ext uri="{FF2B5EF4-FFF2-40B4-BE49-F238E27FC236}">
                  <a16:creationId xmlns:a16="http://schemas.microsoft.com/office/drawing/2014/main" id="{12E3258E-53B5-4C9D-8D14-0D031AB0AF0B}"/>
                </a:ext>
              </a:extLst>
            </p:cNvPr>
            <p:cNvSpPr>
              <a:spLocks/>
            </p:cNvSpPr>
            <p:nvPr/>
          </p:nvSpPr>
          <p:spPr bwMode="auto">
            <a:xfrm rot="5400000">
              <a:off x="2962579" y="5911079"/>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Tree>
    <p:extLst>
      <p:ext uri="{BB962C8B-B14F-4D97-AF65-F5344CB8AC3E}">
        <p14:creationId xmlns:p14="http://schemas.microsoft.com/office/powerpoint/2010/main" val="342114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11D0E30C-50D0-4433-93E0-85269B6DFF5D}"/>
              </a:ext>
            </a:extLst>
          </p:cNvPr>
          <p:cNvPicPr>
            <a:picLocks noChangeAspect="1"/>
          </p:cNvPicPr>
          <p:nvPr userDrawn="1"/>
        </p:nvPicPr>
        <p:blipFill>
          <a:blip r:embed="rId19" cstate="print">
            <a:alphaModFix amt="18000"/>
            <a:extLst>
              <a:ext uri="{28A0092B-C50C-407E-A947-70E740481C1C}">
                <a14:useLocalDpi xmlns:a14="http://schemas.microsoft.com/office/drawing/2010/main" val="0"/>
              </a:ext>
            </a:extLst>
          </a:blip>
          <a:stretch>
            <a:fillRect/>
          </a:stretch>
        </p:blipFill>
        <p:spPr>
          <a:xfrm>
            <a:off x="-927553" y="-1711773"/>
            <a:ext cx="4689379" cy="8939721"/>
          </a:xfrm>
          <a:prstGeom prst="rect">
            <a:avLst/>
          </a:prstGeom>
        </p:spPr>
      </p:pic>
      <p:sp>
        <p:nvSpPr>
          <p:cNvPr id="6" name="Rectangle 5">
            <a:extLst>
              <a:ext uri="{FF2B5EF4-FFF2-40B4-BE49-F238E27FC236}">
                <a16:creationId xmlns:a16="http://schemas.microsoft.com/office/drawing/2014/main" id="{6469A40A-B0CD-473D-96ED-25E046658DDC}"/>
              </a:ext>
            </a:extLst>
          </p:cNvPr>
          <p:cNvSpPr/>
          <p:nvPr userDrawn="1"/>
        </p:nvSpPr>
        <p:spPr>
          <a:xfrm>
            <a:off x="0" y="0"/>
            <a:ext cx="12192000" cy="6858000"/>
          </a:xfrm>
          <a:prstGeom prst="rect">
            <a:avLst/>
          </a:prstGeom>
          <a:gradFill>
            <a:gsLst>
              <a:gs pos="0">
                <a:schemeClr val="accent2">
                  <a:lumMod val="5000"/>
                  <a:lumOff val="95000"/>
                </a:schemeClr>
              </a:gs>
              <a:gs pos="100000">
                <a:srgbClr val="FEF1E5"/>
              </a:gs>
              <a:gs pos="76000">
                <a:schemeClr val="accent2">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Title Placeholder 1">
            <a:extLst>
              <a:ext uri="{FF2B5EF4-FFF2-40B4-BE49-F238E27FC236}">
                <a16:creationId xmlns:a16="http://schemas.microsoft.com/office/drawing/2014/main" id="{46CCBF41-B240-4C2B-A5A8-620058F8FD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PH" dirty="0"/>
          </a:p>
        </p:txBody>
      </p:sp>
      <p:sp>
        <p:nvSpPr>
          <p:cNvPr id="3" name="Text Placeholder 2">
            <a:extLst>
              <a:ext uri="{FF2B5EF4-FFF2-40B4-BE49-F238E27FC236}">
                <a16:creationId xmlns:a16="http://schemas.microsoft.com/office/drawing/2014/main" id="{943CFD50-01F8-4298-95ED-0728C9004C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
        <p:nvSpPr>
          <p:cNvPr id="12" name="Slide Number Placeholder 3">
            <a:extLst>
              <a:ext uri="{FF2B5EF4-FFF2-40B4-BE49-F238E27FC236}">
                <a16:creationId xmlns:a16="http://schemas.microsoft.com/office/drawing/2014/main" id="{7F2E6250-49D4-443E-B6E6-25B187FE9A8C}"/>
              </a:ext>
            </a:extLst>
          </p:cNvPr>
          <p:cNvSpPr txBox="1">
            <a:spLocks/>
          </p:cNvSpPr>
          <p:nvPr userDrawn="1"/>
        </p:nvSpPr>
        <p:spPr>
          <a:xfrm>
            <a:off x="11527436" y="6193087"/>
            <a:ext cx="768350" cy="396239"/>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C156B48E-7F0D-49EE-8ABF-B16B3DE0B5E8}" type="slidenum">
              <a:rPr lang="en-US" sz="1400" b="1" smtClean="0">
                <a:solidFill>
                  <a:schemeClr val="accent6"/>
                </a:solidFill>
                <a:latin typeface="+mj-lt"/>
                <a:ea typeface="Roboto" panose="02000000000000000000" pitchFamily="2" charset="0"/>
                <a:cs typeface="Segoe UI Light" panose="020B0502040204020203" pitchFamily="34" charset="0"/>
              </a:rPr>
              <a:pPr algn="l"/>
              <a:t>‹#›</a:t>
            </a:fld>
            <a:endParaRPr lang="en-US" sz="1400" b="1" dirty="0">
              <a:solidFill>
                <a:schemeClr val="accent6"/>
              </a:solidFill>
              <a:latin typeface="+mj-lt"/>
              <a:ea typeface="Roboto" panose="02000000000000000000" pitchFamily="2" charset="0"/>
              <a:cs typeface="Segoe UI Light" panose="020B0502040204020203" pitchFamily="34" charset="0"/>
            </a:endParaRPr>
          </a:p>
        </p:txBody>
      </p:sp>
      <p:grpSp>
        <p:nvGrpSpPr>
          <p:cNvPr id="24" name="Group 23">
            <a:extLst>
              <a:ext uri="{FF2B5EF4-FFF2-40B4-BE49-F238E27FC236}">
                <a16:creationId xmlns:a16="http://schemas.microsoft.com/office/drawing/2014/main" id="{D8CD0A1F-5CBB-456A-B2DA-6974FB941844}"/>
              </a:ext>
            </a:extLst>
          </p:cNvPr>
          <p:cNvGrpSpPr/>
          <p:nvPr userDrawn="1"/>
        </p:nvGrpSpPr>
        <p:grpSpPr>
          <a:xfrm>
            <a:off x="11509979" y="6085036"/>
            <a:ext cx="984610" cy="600379"/>
            <a:chOff x="11666727" y="6064855"/>
            <a:chExt cx="765333" cy="466672"/>
          </a:xfrm>
        </p:grpSpPr>
        <p:sp>
          <p:nvSpPr>
            <p:cNvPr id="23" name="Oval 22">
              <a:extLst>
                <a:ext uri="{FF2B5EF4-FFF2-40B4-BE49-F238E27FC236}">
                  <a16:creationId xmlns:a16="http://schemas.microsoft.com/office/drawing/2014/main" id="{86FDE810-7472-4C0D-8275-2F678417178A}"/>
                </a:ext>
              </a:extLst>
            </p:cNvPr>
            <p:cNvSpPr/>
            <p:nvPr userDrawn="1"/>
          </p:nvSpPr>
          <p:spPr>
            <a:xfrm>
              <a:off x="11666727" y="6064856"/>
              <a:ext cx="466671" cy="466671"/>
            </a:xfrm>
            <a:prstGeom prst="ellipse">
              <a:avLst/>
            </a:prstGeom>
            <a:noFill/>
            <a:ln w="38100">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9" name="Oval 18">
              <a:extLst>
                <a:ext uri="{FF2B5EF4-FFF2-40B4-BE49-F238E27FC236}">
                  <a16:creationId xmlns:a16="http://schemas.microsoft.com/office/drawing/2014/main" id="{257B742A-DC72-47FE-9EF5-00D78472F30A}"/>
                </a:ext>
              </a:extLst>
            </p:cNvPr>
            <p:cNvSpPr/>
            <p:nvPr userDrawn="1"/>
          </p:nvSpPr>
          <p:spPr>
            <a:xfrm>
              <a:off x="11965389" y="6064855"/>
              <a:ext cx="466671" cy="466671"/>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pic>
        <p:nvPicPr>
          <p:cNvPr id="15" name="Picture 14" descr="A picture containing meter, drawing&#10;&#10;Description automatically generated">
            <a:extLst>
              <a:ext uri="{FF2B5EF4-FFF2-40B4-BE49-F238E27FC236}">
                <a16:creationId xmlns:a16="http://schemas.microsoft.com/office/drawing/2014/main" id="{AD804C70-C74A-44D8-A0AA-F27F0E258C3C}"/>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297789" y="6015111"/>
            <a:ext cx="1565341" cy="574215"/>
          </a:xfrm>
          <a:prstGeom prst="rect">
            <a:avLst/>
          </a:prstGeom>
        </p:spPr>
      </p:pic>
    </p:spTree>
    <p:extLst>
      <p:ext uri="{BB962C8B-B14F-4D97-AF65-F5344CB8AC3E}">
        <p14:creationId xmlns:p14="http://schemas.microsoft.com/office/powerpoint/2010/main" val="77854070"/>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78" r:id="rId6"/>
    <p:sldLayoutId id="2147483944" r:id="rId7"/>
    <p:sldLayoutId id="2147483977" r:id="rId8"/>
    <p:sldLayoutId id="2147483945" r:id="rId9"/>
    <p:sldLayoutId id="2147483946" r:id="rId10"/>
    <p:sldLayoutId id="2147483947" r:id="rId11"/>
    <p:sldLayoutId id="2147483948" r:id="rId12"/>
    <p:sldLayoutId id="2147483949" r:id="rId13"/>
    <p:sldLayoutId id="2147483950" r:id="rId14"/>
    <p:sldLayoutId id="2147483951" r:id="rId15"/>
    <p:sldLayoutId id="2147483783" r:id="rId16"/>
    <p:sldLayoutId id="2147483811" r:id="rId1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acecqa.gov.au/nqf/national-quality-standard/quality-area-7-governance-and-leadership" TargetMode="Externa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66399" y="-1022756"/>
            <a:ext cx="14658399" cy="7880756"/>
            <a:chOff x="-2466399" y="-1022756"/>
            <a:chExt cx="14658399" cy="7880756"/>
          </a:xfrm>
        </p:grpSpPr>
        <p:sp>
          <p:nvSpPr>
            <p:cNvPr id="19" name="Rectangle 18">
              <a:extLst>
                <a:ext uri="{FF2B5EF4-FFF2-40B4-BE49-F238E27FC236}">
                  <a16:creationId xmlns:a16="http://schemas.microsoft.com/office/drawing/2014/main" id="{59DF1DEA-92B9-4125-B10C-3CA419856E5B}"/>
                </a:ext>
              </a:extLst>
            </p:cNvPr>
            <p:cNvSpPr/>
            <p:nvPr/>
          </p:nvSpPr>
          <p:spPr>
            <a:xfrm>
              <a:off x="0" y="0"/>
              <a:ext cx="12192000" cy="6858000"/>
            </a:xfrm>
            <a:prstGeom prst="rect">
              <a:avLst/>
            </a:prstGeom>
            <a:gradFill flip="none" rotWithShape="1">
              <a:gsLst>
                <a:gs pos="61000">
                  <a:schemeClr val="accent3"/>
                </a:gs>
                <a:gs pos="0">
                  <a:schemeClr val="accent1">
                    <a:lumMod val="97000"/>
                    <a:lumOff val="3000"/>
                  </a:schemeClr>
                </a:gs>
                <a:gs pos="100000">
                  <a:schemeClr val="accent1">
                    <a:lumMod val="60000"/>
                    <a:lumOff val="4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1" name="Picture 100" descr="A close up of a logo&#10;&#10;Description automatically generated">
              <a:extLst>
                <a:ext uri="{FF2B5EF4-FFF2-40B4-BE49-F238E27FC236}">
                  <a16:creationId xmlns:a16="http://schemas.microsoft.com/office/drawing/2014/main" id="{0AC4AC18-19DD-4E04-BC20-AF9DC4A5AE88}"/>
                </a:ext>
              </a:extLst>
            </p:cNvPr>
            <p:cNvPicPr>
              <a:picLocks noChangeAspect="1"/>
            </p:cNvPicPr>
            <p:nvPr/>
          </p:nvPicPr>
          <p:blipFill>
            <a:blip r:embed="rId3" cstate="print">
              <a:alphaModFix amt="13000"/>
              <a:extLst>
                <a:ext uri="{28A0092B-C50C-407E-A947-70E740481C1C}">
                  <a14:useLocalDpi xmlns:a14="http://schemas.microsoft.com/office/drawing/2010/main" val="0"/>
                </a:ext>
              </a:extLst>
            </a:blip>
            <a:stretch>
              <a:fillRect/>
            </a:stretch>
          </p:blipFill>
          <p:spPr>
            <a:xfrm rot="3922402">
              <a:off x="593783" y="-4082938"/>
              <a:ext cx="6752564" cy="12872927"/>
            </a:xfrm>
            <a:prstGeom prst="rect">
              <a:avLst/>
            </a:prstGeom>
          </p:spPr>
        </p:pic>
        <p:pic>
          <p:nvPicPr>
            <p:cNvPr id="105" name="Picture 104" descr="A picture containing drawing&#10;&#10;Description automatically generated">
              <a:extLst>
                <a:ext uri="{FF2B5EF4-FFF2-40B4-BE49-F238E27FC236}">
                  <a16:creationId xmlns:a16="http://schemas.microsoft.com/office/drawing/2014/main" id="{F20D0C9B-2CD5-424E-8576-66E7A7FD81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4692" y="123756"/>
              <a:ext cx="2977283" cy="1092158"/>
            </a:xfrm>
            <a:prstGeom prst="rect">
              <a:avLst/>
            </a:prstGeom>
          </p:spPr>
        </p:pic>
      </p:grpSp>
      <p:sp>
        <p:nvSpPr>
          <p:cNvPr id="29" name="TextBox 28">
            <a:extLst>
              <a:ext uri="{FF2B5EF4-FFF2-40B4-BE49-F238E27FC236}">
                <a16:creationId xmlns:a16="http://schemas.microsoft.com/office/drawing/2014/main" id="{AE4B85FD-5955-46B9-9DCE-F694CA21B0BE}"/>
              </a:ext>
            </a:extLst>
          </p:cNvPr>
          <p:cNvSpPr txBox="1"/>
          <p:nvPr/>
        </p:nvSpPr>
        <p:spPr>
          <a:xfrm>
            <a:off x="4217830" y="3566421"/>
            <a:ext cx="7629662" cy="830997"/>
          </a:xfrm>
          <a:prstGeom prst="rect">
            <a:avLst/>
          </a:prstGeom>
          <a:noFill/>
        </p:spPr>
        <p:txBody>
          <a:bodyPr wrap="square" rtlCol="0" anchor="b">
            <a:spAutoFit/>
          </a:bodyPr>
          <a:lstStyle/>
          <a:p>
            <a:pPr algn="r"/>
            <a:r>
              <a:rPr lang="en-US" sz="4800" b="1" spc="100" dirty="0" smtClean="0">
                <a:solidFill>
                  <a:schemeClr val="bg1"/>
                </a:solidFill>
                <a:latin typeface="Calibri" panose="020F0502020204030204" pitchFamily="34" charset="0"/>
                <a:cs typeface="Calibri" panose="020F0502020204030204" pitchFamily="34" charset="0"/>
              </a:rPr>
              <a:t>Self Assessment Tool</a:t>
            </a:r>
            <a:endParaRPr lang="en-US" sz="4800" b="1" spc="100" dirty="0">
              <a:solidFill>
                <a:schemeClr val="bg1"/>
              </a:solidFill>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AE4B85FD-5955-46B9-9DCE-F694CA21B0BE}"/>
              </a:ext>
            </a:extLst>
          </p:cNvPr>
          <p:cNvSpPr txBox="1"/>
          <p:nvPr/>
        </p:nvSpPr>
        <p:spPr>
          <a:xfrm>
            <a:off x="8524851" y="4796712"/>
            <a:ext cx="3322641" cy="830997"/>
          </a:xfrm>
          <a:prstGeom prst="rect">
            <a:avLst/>
          </a:prstGeom>
          <a:noFill/>
        </p:spPr>
        <p:txBody>
          <a:bodyPr wrap="none" rtlCol="0" anchor="b">
            <a:spAutoFit/>
          </a:bodyPr>
          <a:lstStyle/>
          <a:p>
            <a:pPr algn="r"/>
            <a:r>
              <a:rPr lang="en-US" sz="2400" b="1" spc="100" dirty="0" smtClean="0">
                <a:solidFill>
                  <a:schemeClr val="bg1"/>
                </a:solidFill>
                <a:latin typeface="Calibri" panose="020F0502020204030204" pitchFamily="34" charset="0"/>
                <a:cs typeface="Calibri" panose="020F0502020204030204" pitchFamily="34" charset="0"/>
              </a:rPr>
              <a:t>8</a:t>
            </a:r>
            <a:r>
              <a:rPr lang="en-US" sz="2400" b="1" spc="100" baseline="30000" dirty="0" smtClean="0">
                <a:solidFill>
                  <a:schemeClr val="bg1"/>
                </a:solidFill>
                <a:latin typeface="Calibri" panose="020F0502020204030204" pitchFamily="34" charset="0"/>
                <a:cs typeface="Calibri" panose="020F0502020204030204" pitchFamily="34" charset="0"/>
              </a:rPr>
              <a:t>th</a:t>
            </a:r>
            <a:r>
              <a:rPr lang="en-US" sz="2400" b="1" spc="100" dirty="0" smtClean="0">
                <a:solidFill>
                  <a:schemeClr val="bg1"/>
                </a:solidFill>
                <a:latin typeface="Calibri" panose="020F0502020204030204" pitchFamily="34" charset="0"/>
                <a:cs typeface="Calibri" panose="020F0502020204030204" pitchFamily="34" charset="0"/>
              </a:rPr>
              <a:t> and 9</a:t>
            </a:r>
            <a:r>
              <a:rPr lang="en-US" sz="2400" b="1" spc="100" baseline="30000" dirty="0" smtClean="0">
                <a:solidFill>
                  <a:schemeClr val="bg1"/>
                </a:solidFill>
                <a:latin typeface="Calibri" panose="020F0502020204030204" pitchFamily="34" charset="0"/>
                <a:cs typeface="Calibri" panose="020F0502020204030204" pitchFamily="34" charset="0"/>
              </a:rPr>
              <a:t>th</a:t>
            </a:r>
            <a:r>
              <a:rPr lang="en-US" sz="2400" b="1" spc="100" dirty="0" smtClean="0">
                <a:solidFill>
                  <a:schemeClr val="bg1"/>
                </a:solidFill>
                <a:latin typeface="Calibri" panose="020F0502020204030204" pitchFamily="34" charset="0"/>
                <a:cs typeface="Calibri" panose="020F0502020204030204" pitchFamily="34" charset="0"/>
              </a:rPr>
              <a:t> March 2022</a:t>
            </a:r>
          </a:p>
          <a:p>
            <a:pPr algn="r"/>
            <a:r>
              <a:rPr lang="en-US" sz="2400" b="1" spc="100" dirty="0" smtClean="0">
                <a:solidFill>
                  <a:schemeClr val="bg1"/>
                </a:solidFill>
                <a:latin typeface="Calibri" panose="020F0502020204030204" pitchFamily="34" charset="0"/>
                <a:cs typeface="Calibri" panose="020F0502020204030204" pitchFamily="34" charset="0"/>
              </a:rPr>
              <a:t>FDC</a:t>
            </a:r>
            <a:endParaRPr lang="en-US" sz="2400" b="1" spc="1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987804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750" fill="hold"/>
                                        <p:tgtEl>
                                          <p:spTgt spid="29"/>
                                        </p:tgtEl>
                                        <p:attrNameLst>
                                          <p:attrName>ppt_x</p:attrName>
                                        </p:attrNameLst>
                                      </p:cBhvr>
                                      <p:tavLst>
                                        <p:tav tm="0">
                                          <p:val>
                                            <p:strVal val="#ppt_x"/>
                                          </p:val>
                                        </p:tav>
                                        <p:tav tm="100000">
                                          <p:val>
                                            <p:strVal val="#ppt_x"/>
                                          </p:val>
                                        </p:tav>
                                      </p:tavLst>
                                    </p:anim>
                                    <p:anim calcmode="lin" valueType="num">
                                      <p:cBhvr additive="base">
                                        <p:cTn id="8" dur="75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decel="100000"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750" fill="hold"/>
                                        <p:tgtEl>
                                          <p:spTgt spid="32"/>
                                        </p:tgtEl>
                                        <p:attrNameLst>
                                          <p:attrName>ppt_x</p:attrName>
                                        </p:attrNameLst>
                                      </p:cBhvr>
                                      <p:tavLst>
                                        <p:tav tm="0">
                                          <p:val>
                                            <p:strVal val="#ppt_x"/>
                                          </p:val>
                                        </p:tav>
                                        <p:tav tm="100000">
                                          <p:val>
                                            <p:strVal val="#ppt_x"/>
                                          </p:val>
                                        </p:tav>
                                      </p:tavLst>
                                    </p:anim>
                                    <p:anim calcmode="lin" valueType="num">
                                      <p:cBhvr additive="base">
                                        <p:cTn id="13" dur="75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45079" y="1428519"/>
            <a:ext cx="10639245" cy="4221669"/>
          </a:xfrm>
          <a:prstGeom prst="rect">
            <a:avLst/>
          </a:prstGeom>
          <a:noFill/>
        </p:spPr>
        <p:txBody>
          <a:bodyPr wrap="square" rtlCol="0">
            <a:spAutoFit/>
          </a:bodyPr>
          <a:lstStyle/>
          <a:p>
            <a:pPr>
              <a:lnSpc>
                <a:spcPct val="125000"/>
              </a:lnSpc>
            </a:pPr>
            <a:r>
              <a:rPr lang="en-US" dirty="0" smtClean="0">
                <a:solidFill>
                  <a:schemeClr val="tx1">
                    <a:lumMod val="65000"/>
                    <a:lumOff val="35000"/>
                  </a:schemeClr>
                </a:solidFill>
                <a:latin typeface="Calibri" panose="020F0502020204030204" pitchFamily="34" charset="0"/>
                <a:cs typeface="Calibri" panose="020F0502020204030204" pitchFamily="34" charset="0"/>
              </a:rPr>
              <a:t>Service programs and practice are to be reviewed for: </a:t>
            </a:r>
          </a:p>
          <a:p>
            <a:pPr marL="285750" indent="-285750">
              <a:lnSpc>
                <a:spcPct val="125000"/>
              </a:lnSpc>
              <a:buFont typeface="Arial" panose="020B0604020202020204" pitchFamily="34" charset="0"/>
              <a:buChar char="•"/>
            </a:pPr>
            <a:r>
              <a:rPr lang="en-US" b="1" dirty="0" smtClean="0">
                <a:solidFill>
                  <a:schemeClr val="tx1">
                    <a:lumMod val="65000"/>
                    <a:lumOff val="35000"/>
                  </a:schemeClr>
                </a:solidFill>
                <a:latin typeface="Calibri" panose="020F0502020204030204" pitchFamily="34" charset="0"/>
                <a:cs typeface="Calibri" panose="020F0502020204030204" pitchFamily="34" charset="0"/>
              </a:rPr>
              <a:t>Effectiveness</a:t>
            </a:r>
            <a:r>
              <a:rPr lang="en-US" dirty="0" smtClean="0">
                <a:solidFill>
                  <a:schemeClr val="tx1">
                    <a:lumMod val="65000"/>
                    <a:lumOff val="35000"/>
                  </a:schemeClr>
                </a:solidFill>
                <a:latin typeface="Calibri" panose="020F0502020204030204" pitchFamily="34" charset="0"/>
                <a:cs typeface="Calibri" panose="020F0502020204030204" pitchFamily="34" charset="0"/>
              </a:rPr>
              <a:t> of practice for all children and families</a:t>
            </a:r>
          </a:p>
          <a:p>
            <a:pPr marL="285750" indent="-285750">
              <a:lnSpc>
                <a:spcPct val="125000"/>
              </a:lnSpc>
              <a:buFont typeface="Arial" panose="020B0604020202020204" pitchFamily="34" charset="0"/>
              <a:buChar char="•"/>
            </a:pPr>
            <a:r>
              <a:rPr lang="en-US" b="1" dirty="0" smtClean="0">
                <a:solidFill>
                  <a:schemeClr val="tx1">
                    <a:lumMod val="65000"/>
                    <a:lumOff val="35000"/>
                  </a:schemeClr>
                </a:solidFill>
                <a:latin typeface="Calibri" panose="020F0502020204030204" pitchFamily="34" charset="0"/>
                <a:cs typeface="Calibri" panose="020F0502020204030204" pitchFamily="34" charset="0"/>
              </a:rPr>
              <a:t>Relevance</a:t>
            </a:r>
            <a:r>
              <a:rPr lang="en-US" dirty="0" smtClean="0">
                <a:solidFill>
                  <a:schemeClr val="tx1">
                    <a:lumMod val="65000"/>
                    <a:lumOff val="35000"/>
                  </a:schemeClr>
                </a:solidFill>
                <a:latin typeface="Calibri" panose="020F0502020204030204" pitchFamily="34" charset="0"/>
                <a:cs typeface="Calibri" panose="020F0502020204030204" pitchFamily="34" charset="0"/>
              </a:rPr>
              <a:t> of the practice to the service and your children, families and communities. </a:t>
            </a:r>
          </a:p>
          <a:p>
            <a:pPr marL="285750" indent="-285750">
              <a:lnSpc>
                <a:spcPct val="125000"/>
              </a:lnSpc>
              <a:buFont typeface="Arial" panose="020B0604020202020204" pitchFamily="34" charset="0"/>
              <a:buChar char="•"/>
            </a:pPr>
            <a:r>
              <a:rPr lang="en-US" b="1" dirty="0" smtClean="0">
                <a:solidFill>
                  <a:schemeClr val="tx1">
                    <a:lumMod val="65000"/>
                    <a:lumOff val="35000"/>
                  </a:schemeClr>
                </a:solidFill>
                <a:latin typeface="Calibri" panose="020F0502020204030204" pitchFamily="34" charset="0"/>
                <a:cs typeface="Calibri" panose="020F0502020204030204" pitchFamily="34" charset="0"/>
              </a:rPr>
              <a:t>Equity and Fairness </a:t>
            </a:r>
            <a:r>
              <a:rPr lang="en-US" dirty="0" smtClean="0">
                <a:solidFill>
                  <a:schemeClr val="tx1">
                    <a:lumMod val="65000"/>
                    <a:lumOff val="35000"/>
                  </a:schemeClr>
                </a:solidFill>
                <a:latin typeface="Calibri" panose="020F0502020204030204" pitchFamily="34" charset="0"/>
                <a:cs typeface="Calibri" panose="020F0502020204030204" pitchFamily="34" charset="0"/>
              </a:rPr>
              <a:t>of the practice for all children, families and educators. </a:t>
            </a:r>
          </a:p>
          <a:p>
            <a:pPr marL="285750" indent="-285750">
              <a:lnSpc>
                <a:spcPct val="125000"/>
              </a:lnSpc>
              <a:buFont typeface="Arial" panose="020B0604020202020204" pitchFamily="34" charset="0"/>
              <a:buChar char="•"/>
            </a:pPr>
            <a:r>
              <a:rPr lang="en-US" b="1" dirty="0" smtClean="0">
                <a:solidFill>
                  <a:schemeClr val="tx1">
                    <a:lumMod val="65000"/>
                    <a:lumOff val="35000"/>
                  </a:schemeClr>
                </a:solidFill>
                <a:latin typeface="Calibri" panose="020F0502020204030204" pitchFamily="34" charset="0"/>
                <a:cs typeface="Calibri" panose="020F0502020204030204" pitchFamily="34" charset="0"/>
              </a:rPr>
              <a:t>Consistency</a:t>
            </a:r>
            <a:r>
              <a:rPr lang="en-US" dirty="0" smtClean="0">
                <a:solidFill>
                  <a:schemeClr val="tx1">
                    <a:lumMod val="65000"/>
                    <a:lumOff val="35000"/>
                  </a:schemeClr>
                </a:solidFill>
                <a:latin typeface="Calibri" panose="020F0502020204030204" pitchFamily="34" charset="0"/>
                <a:cs typeface="Calibri" panose="020F0502020204030204" pitchFamily="34" charset="0"/>
              </a:rPr>
              <a:t> with the service philosophy. </a:t>
            </a:r>
          </a:p>
          <a:p>
            <a:pPr marL="285750" indent="-285750">
              <a:lnSpc>
                <a:spcPct val="125000"/>
              </a:lnSpc>
              <a:buFont typeface="Arial" panose="020B0604020202020204" pitchFamily="34" charset="0"/>
              <a:buChar char="•"/>
            </a:pPr>
            <a:endParaRPr lang="en-US" dirty="0">
              <a:solidFill>
                <a:schemeClr val="tx1">
                  <a:lumMod val="65000"/>
                  <a:lumOff val="35000"/>
                </a:schemeClr>
              </a:solidFill>
              <a:latin typeface="Calibri" panose="020F0502020204030204" pitchFamily="34" charset="0"/>
              <a:cs typeface="Calibri" panose="020F0502020204030204" pitchFamily="34" charset="0"/>
            </a:endParaRPr>
          </a:p>
          <a:p>
            <a:pPr>
              <a:lnSpc>
                <a:spcPct val="125000"/>
              </a:lnSpc>
            </a:pPr>
            <a:r>
              <a:rPr lang="en-US" dirty="0" smtClean="0">
                <a:solidFill>
                  <a:schemeClr val="tx1">
                    <a:lumMod val="65000"/>
                    <a:lumOff val="35000"/>
                  </a:schemeClr>
                </a:solidFill>
                <a:latin typeface="Calibri" panose="020F0502020204030204" pitchFamily="34" charset="0"/>
                <a:cs typeface="Calibri" panose="020F0502020204030204" pitchFamily="34" charset="0"/>
              </a:rPr>
              <a:t>Reflection of the practice will help:</a:t>
            </a:r>
          </a:p>
          <a:p>
            <a:pPr marL="285750" indent="-285750">
              <a:lnSpc>
                <a:spcPct val="125000"/>
              </a:lnSpc>
              <a:buFont typeface="Arial" panose="020B0604020202020204" pitchFamily="34" charset="0"/>
              <a:buChar char="•"/>
            </a:pPr>
            <a:r>
              <a:rPr lang="en-US" dirty="0" smtClean="0">
                <a:solidFill>
                  <a:schemeClr val="tx1">
                    <a:lumMod val="65000"/>
                    <a:lumOff val="35000"/>
                  </a:schemeClr>
                </a:solidFill>
                <a:latin typeface="Calibri" panose="020F0502020204030204" pitchFamily="34" charset="0"/>
                <a:cs typeface="Calibri" panose="020F0502020204030204" pitchFamily="34" charset="0"/>
              </a:rPr>
              <a:t>Assess current practice</a:t>
            </a:r>
          </a:p>
          <a:p>
            <a:pPr marL="285750" indent="-285750">
              <a:lnSpc>
                <a:spcPct val="125000"/>
              </a:lnSpc>
              <a:buFont typeface="Arial" panose="020B0604020202020204" pitchFamily="34" charset="0"/>
              <a:buChar char="•"/>
            </a:pPr>
            <a:r>
              <a:rPr lang="en-US" dirty="0" smtClean="0">
                <a:solidFill>
                  <a:schemeClr val="tx1">
                    <a:lumMod val="65000"/>
                    <a:lumOff val="35000"/>
                  </a:schemeClr>
                </a:solidFill>
                <a:latin typeface="Calibri" panose="020F0502020204030204" pitchFamily="34" charset="0"/>
                <a:cs typeface="Calibri" panose="020F0502020204030204" pitchFamily="34" charset="0"/>
              </a:rPr>
              <a:t>Identify strengths</a:t>
            </a:r>
          </a:p>
          <a:p>
            <a:pPr marL="285750" indent="-285750">
              <a:lnSpc>
                <a:spcPct val="125000"/>
              </a:lnSpc>
              <a:buFont typeface="Arial" panose="020B0604020202020204" pitchFamily="34" charset="0"/>
              <a:buChar char="•"/>
            </a:pPr>
            <a:r>
              <a:rPr lang="en-US" dirty="0" smtClean="0">
                <a:solidFill>
                  <a:schemeClr val="tx1">
                    <a:lumMod val="65000"/>
                    <a:lumOff val="35000"/>
                  </a:schemeClr>
                </a:solidFill>
                <a:latin typeface="Calibri" panose="020F0502020204030204" pitchFamily="34" charset="0"/>
                <a:cs typeface="Calibri" panose="020F0502020204030204" pitchFamily="34" charset="0"/>
              </a:rPr>
              <a:t>Identify areas for improvement</a:t>
            </a:r>
          </a:p>
          <a:p>
            <a:pPr marL="285750" indent="-285750">
              <a:lnSpc>
                <a:spcPct val="125000"/>
              </a:lnSpc>
              <a:buFont typeface="Arial" panose="020B0604020202020204" pitchFamily="34" charset="0"/>
              <a:buChar char="•"/>
            </a:pPr>
            <a:r>
              <a:rPr lang="en-US" dirty="0" smtClean="0">
                <a:solidFill>
                  <a:schemeClr val="tx1">
                    <a:lumMod val="65000"/>
                    <a:lumOff val="35000"/>
                  </a:schemeClr>
                </a:solidFill>
                <a:latin typeface="Calibri" panose="020F0502020204030204" pitchFamily="34" charset="0"/>
                <a:cs typeface="Calibri" panose="020F0502020204030204" pitchFamily="34" charset="0"/>
              </a:rPr>
              <a:t>Critically reflect on how your service achieves quality outcomes for children and families</a:t>
            </a:r>
          </a:p>
          <a:p>
            <a:pPr marL="285750" indent="-285750">
              <a:lnSpc>
                <a:spcPct val="125000"/>
              </a:lnSpc>
              <a:buFont typeface="Arial" panose="020B0604020202020204" pitchFamily="34" charset="0"/>
              <a:buChar char="•"/>
            </a:pPr>
            <a:r>
              <a:rPr lang="en-US" dirty="0" smtClean="0">
                <a:solidFill>
                  <a:schemeClr val="tx1">
                    <a:lumMod val="65000"/>
                    <a:lumOff val="35000"/>
                  </a:schemeClr>
                </a:solidFill>
                <a:latin typeface="Calibri" panose="020F0502020204030204" pitchFamily="34" charset="0"/>
                <a:cs typeface="Calibri" panose="020F0502020204030204" pitchFamily="34" charset="0"/>
              </a:rPr>
              <a:t>Share your service practices with your children and families</a:t>
            </a:r>
          </a:p>
        </p:txBody>
      </p:sp>
      <p:sp>
        <p:nvSpPr>
          <p:cNvPr id="3" name="TextBox 2"/>
          <p:cNvSpPr txBox="1"/>
          <p:nvPr/>
        </p:nvSpPr>
        <p:spPr>
          <a:xfrm>
            <a:off x="4906836" y="585228"/>
            <a:ext cx="6481326" cy="662361"/>
          </a:xfrm>
          <a:prstGeom prst="rect">
            <a:avLst/>
          </a:prstGeom>
          <a:noFill/>
        </p:spPr>
        <p:txBody>
          <a:bodyPr wrap="none" rtlCol="0" anchor="b">
            <a:spAutoFit/>
          </a:bodyPr>
          <a:lstStyle/>
          <a:p>
            <a:pPr>
              <a:lnSpc>
                <a:spcPct val="125000"/>
              </a:lnSpc>
            </a:pPr>
            <a:r>
              <a:rPr lang="en-US" sz="3200" dirty="0" smtClean="0">
                <a:solidFill>
                  <a:schemeClr val="tx1">
                    <a:lumMod val="65000"/>
                    <a:lumOff val="35000"/>
                  </a:schemeClr>
                </a:solidFill>
                <a:latin typeface="Calibri" panose="020F0502020204030204" pitchFamily="34" charset="0"/>
                <a:cs typeface="Calibri" panose="020F0502020204030204" pitchFamily="34" charset="0"/>
              </a:rPr>
              <a:t>Tools for reflection on quality practice</a:t>
            </a:r>
            <a:endParaRPr lang="en-US" sz="3200" dirty="0">
              <a:solidFill>
                <a:schemeClr val="tx1">
                  <a:lumMod val="65000"/>
                  <a:lumOff val="35000"/>
                </a:schemeClr>
              </a:solidFill>
              <a:latin typeface="Calibri" panose="020F0502020204030204" pitchFamily="34" charset="0"/>
              <a:cs typeface="Calibri" panose="020F0502020204030204" pitchFamily="34" charset="0"/>
            </a:endParaRPr>
          </a:p>
        </p:txBody>
      </p:sp>
      <p:cxnSp>
        <p:nvCxnSpPr>
          <p:cNvPr id="5" name="Straight Connector 4"/>
          <p:cNvCxnSpPr/>
          <p:nvPr/>
        </p:nvCxnSpPr>
        <p:spPr>
          <a:xfrm>
            <a:off x="5936854" y="1322422"/>
            <a:ext cx="365760" cy="0"/>
          </a:xfrm>
          <a:prstGeom prst="line">
            <a:avLst/>
          </a:prstGeom>
          <a:ln w="63500" cap="rnd">
            <a:gradFill>
              <a:gsLst>
                <a:gs pos="0">
                  <a:schemeClr val="accent4"/>
                </a:gs>
                <a:gs pos="100000">
                  <a:schemeClr val="accent1"/>
                </a:gs>
              </a:gsLst>
              <a:lin ang="2700000" scaled="0"/>
            </a:gradFill>
            <a:roun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B26CCEE-4AEC-4462-ACB9-CED48F2D6AAF}"/>
              </a:ext>
            </a:extLst>
          </p:cNvPr>
          <p:cNvGrpSpPr/>
          <p:nvPr/>
        </p:nvGrpSpPr>
        <p:grpSpPr>
          <a:xfrm rot="2838935">
            <a:off x="-1098262" y="-5595917"/>
            <a:ext cx="5956770" cy="11191834"/>
            <a:chOff x="1088279" y="-318055"/>
            <a:chExt cx="5609677" cy="10539702"/>
          </a:xfrm>
          <a:gradFill flip="none" rotWithShape="1">
            <a:gsLst>
              <a:gs pos="0">
                <a:schemeClr val="accent2">
                  <a:lumMod val="5000"/>
                  <a:lumOff val="95000"/>
                </a:schemeClr>
              </a:gs>
              <a:gs pos="50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grpSpPr>
        <p:grpSp>
          <p:nvGrpSpPr>
            <p:cNvPr id="8" name="Group 7">
              <a:extLst>
                <a:ext uri="{FF2B5EF4-FFF2-40B4-BE49-F238E27FC236}">
                  <a16:creationId xmlns:a16="http://schemas.microsoft.com/office/drawing/2014/main" id="{FDE05A9F-F6BF-40C7-BA98-E64807D59A7D}"/>
                </a:ext>
              </a:extLst>
            </p:cNvPr>
            <p:cNvGrpSpPr/>
            <p:nvPr/>
          </p:nvGrpSpPr>
          <p:grpSpPr>
            <a:xfrm rot="18900000">
              <a:off x="2815913" y="-318055"/>
              <a:ext cx="2154411" cy="5609677"/>
              <a:chOff x="1615265" y="365759"/>
              <a:chExt cx="2154411" cy="5609677"/>
            </a:xfrm>
            <a:grpFill/>
          </p:grpSpPr>
          <p:sp>
            <p:nvSpPr>
              <p:cNvPr id="23" name="Oval 22">
                <a:extLst>
                  <a:ext uri="{FF2B5EF4-FFF2-40B4-BE49-F238E27FC236}">
                    <a16:creationId xmlns:a16="http://schemas.microsoft.com/office/drawing/2014/main" id="{DBF5D012-02D4-46C9-A406-FC04E64B513C}"/>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24" name="Group 23">
                <a:extLst>
                  <a:ext uri="{FF2B5EF4-FFF2-40B4-BE49-F238E27FC236}">
                    <a16:creationId xmlns:a16="http://schemas.microsoft.com/office/drawing/2014/main" id="{9434D4AF-8011-457A-9622-8BD4BD4ED53D}"/>
                  </a:ext>
                </a:extLst>
              </p:cNvPr>
              <p:cNvGrpSpPr/>
              <p:nvPr/>
            </p:nvGrpSpPr>
            <p:grpSpPr>
              <a:xfrm>
                <a:off x="1844378" y="2099144"/>
                <a:ext cx="1684679" cy="2142907"/>
                <a:chOff x="1781096" y="3505436"/>
                <a:chExt cx="1873901" cy="2010322"/>
              </a:xfrm>
              <a:grpFill/>
            </p:grpSpPr>
            <p:sp>
              <p:nvSpPr>
                <p:cNvPr id="26" name="Freeform 10">
                  <a:extLst>
                    <a:ext uri="{FF2B5EF4-FFF2-40B4-BE49-F238E27FC236}">
                      <a16:creationId xmlns:a16="http://schemas.microsoft.com/office/drawing/2014/main" id="{98D99D52-9AE8-421A-A7B3-3AA96462CD0C}"/>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7" name="Freeform 10">
                  <a:extLst>
                    <a:ext uri="{FF2B5EF4-FFF2-40B4-BE49-F238E27FC236}">
                      <a16:creationId xmlns:a16="http://schemas.microsoft.com/office/drawing/2014/main" id="{9AEFFC0B-F8A0-451A-9437-1AA2C01B6A8D}"/>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5" name="Oval 24">
                <a:extLst>
                  <a:ext uri="{FF2B5EF4-FFF2-40B4-BE49-F238E27FC236}">
                    <a16:creationId xmlns:a16="http://schemas.microsoft.com/office/drawing/2014/main" id="{4986DB1B-2219-4B6B-A8A1-B3A7953826F3}"/>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9" name="Group 8">
              <a:extLst>
                <a:ext uri="{FF2B5EF4-FFF2-40B4-BE49-F238E27FC236}">
                  <a16:creationId xmlns:a16="http://schemas.microsoft.com/office/drawing/2014/main" id="{00ED91E1-EE6D-442B-B4A8-B9FF29472ED6}"/>
                </a:ext>
              </a:extLst>
            </p:cNvPr>
            <p:cNvGrpSpPr/>
            <p:nvPr/>
          </p:nvGrpSpPr>
          <p:grpSpPr>
            <a:xfrm rot="13500000">
              <a:off x="2815912" y="2133322"/>
              <a:ext cx="2154411" cy="5609677"/>
              <a:chOff x="1615265" y="365759"/>
              <a:chExt cx="2154411" cy="5609677"/>
            </a:xfrm>
            <a:grpFill/>
          </p:grpSpPr>
          <p:sp>
            <p:nvSpPr>
              <p:cNvPr id="18" name="Oval 17">
                <a:extLst>
                  <a:ext uri="{FF2B5EF4-FFF2-40B4-BE49-F238E27FC236}">
                    <a16:creationId xmlns:a16="http://schemas.microsoft.com/office/drawing/2014/main" id="{58B9986D-C5DC-426A-A1C6-FB2763A0ADE8}"/>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9" name="Group 18">
                <a:extLst>
                  <a:ext uri="{FF2B5EF4-FFF2-40B4-BE49-F238E27FC236}">
                    <a16:creationId xmlns:a16="http://schemas.microsoft.com/office/drawing/2014/main" id="{313078F7-BFFC-4A33-9C14-D4599ACC7519}"/>
                  </a:ext>
                </a:extLst>
              </p:cNvPr>
              <p:cNvGrpSpPr/>
              <p:nvPr/>
            </p:nvGrpSpPr>
            <p:grpSpPr>
              <a:xfrm>
                <a:off x="1844378" y="2099144"/>
                <a:ext cx="1684679" cy="2142907"/>
                <a:chOff x="1781096" y="3505436"/>
                <a:chExt cx="1873901" cy="2010322"/>
              </a:xfrm>
              <a:grpFill/>
            </p:grpSpPr>
            <p:sp>
              <p:nvSpPr>
                <p:cNvPr id="21" name="Freeform 10">
                  <a:extLst>
                    <a:ext uri="{FF2B5EF4-FFF2-40B4-BE49-F238E27FC236}">
                      <a16:creationId xmlns:a16="http://schemas.microsoft.com/office/drawing/2014/main" id="{97D4E584-FB5B-4CD4-8805-DB5109ED03EE}"/>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2" name="Freeform 10">
                  <a:extLst>
                    <a:ext uri="{FF2B5EF4-FFF2-40B4-BE49-F238E27FC236}">
                      <a16:creationId xmlns:a16="http://schemas.microsoft.com/office/drawing/2014/main" id="{7199710B-B201-4246-893D-C28584078F6F}"/>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0" name="Oval 19">
                <a:extLst>
                  <a:ext uri="{FF2B5EF4-FFF2-40B4-BE49-F238E27FC236}">
                    <a16:creationId xmlns:a16="http://schemas.microsoft.com/office/drawing/2014/main" id="{DA9F2D74-BD61-44BB-B470-55BEA05EA076}"/>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0" name="Freeform 10">
              <a:extLst>
                <a:ext uri="{FF2B5EF4-FFF2-40B4-BE49-F238E27FC236}">
                  <a16:creationId xmlns:a16="http://schemas.microsoft.com/office/drawing/2014/main" id="{1E4C30B7-0E37-4EE8-B081-F32831AF1269}"/>
                </a:ext>
              </a:extLst>
            </p:cNvPr>
            <p:cNvSpPr>
              <a:spLocks/>
            </p:cNvSpPr>
            <p:nvPr/>
          </p:nvSpPr>
          <p:spPr bwMode="auto">
            <a:xfrm rot="16200000">
              <a:off x="3098438" y="3496564"/>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nvGrpSpPr>
            <p:cNvPr id="11" name="Group 10">
              <a:extLst>
                <a:ext uri="{FF2B5EF4-FFF2-40B4-BE49-F238E27FC236}">
                  <a16:creationId xmlns:a16="http://schemas.microsoft.com/office/drawing/2014/main" id="{F829269B-D380-44D4-AA50-8BFD6FFDE27A}"/>
                </a:ext>
              </a:extLst>
            </p:cNvPr>
            <p:cNvGrpSpPr/>
            <p:nvPr/>
          </p:nvGrpSpPr>
          <p:grpSpPr>
            <a:xfrm rot="18900000">
              <a:off x="2824045" y="4611970"/>
              <a:ext cx="2154411" cy="5609677"/>
              <a:chOff x="1615265" y="365759"/>
              <a:chExt cx="2154411" cy="5609677"/>
            </a:xfrm>
            <a:grpFill/>
          </p:grpSpPr>
          <p:sp>
            <p:nvSpPr>
              <p:cNvPr id="13" name="Oval 12">
                <a:extLst>
                  <a:ext uri="{FF2B5EF4-FFF2-40B4-BE49-F238E27FC236}">
                    <a16:creationId xmlns:a16="http://schemas.microsoft.com/office/drawing/2014/main" id="{724ED544-8E4B-4516-BC22-BF67291C15DB}"/>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4" name="Group 13">
                <a:extLst>
                  <a:ext uri="{FF2B5EF4-FFF2-40B4-BE49-F238E27FC236}">
                    <a16:creationId xmlns:a16="http://schemas.microsoft.com/office/drawing/2014/main" id="{643B7056-3D3C-4DCA-8841-3A57256622D9}"/>
                  </a:ext>
                </a:extLst>
              </p:cNvPr>
              <p:cNvGrpSpPr/>
              <p:nvPr/>
            </p:nvGrpSpPr>
            <p:grpSpPr>
              <a:xfrm>
                <a:off x="1844378" y="2099144"/>
                <a:ext cx="1684679" cy="2142907"/>
                <a:chOff x="1781096" y="3505436"/>
                <a:chExt cx="1873901" cy="2010322"/>
              </a:xfrm>
              <a:grpFill/>
            </p:grpSpPr>
            <p:sp>
              <p:nvSpPr>
                <p:cNvPr id="16" name="Freeform 10">
                  <a:extLst>
                    <a:ext uri="{FF2B5EF4-FFF2-40B4-BE49-F238E27FC236}">
                      <a16:creationId xmlns:a16="http://schemas.microsoft.com/office/drawing/2014/main" id="{4951AD9B-AECD-422F-A9FF-81E4E2AF1F8A}"/>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17" name="Freeform 10">
                  <a:extLst>
                    <a:ext uri="{FF2B5EF4-FFF2-40B4-BE49-F238E27FC236}">
                      <a16:creationId xmlns:a16="http://schemas.microsoft.com/office/drawing/2014/main" id="{5FC18763-D863-4126-885D-F185D287AD95}"/>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15" name="Oval 14">
                <a:extLst>
                  <a:ext uri="{FF2B5EF4-FFF2-40B4-BE49-F238E27FC236}">
                    <a16:creationId xmlns:a16="http://schemas.microsoft.com/office/drawing/2014/main" id="{929BB849-DB10-43F7-9430-A1CB34D0C65A}"/>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2" name="Freeform 10">
              <a:extLst>
                <a:ext uri="{FF2B5EF4-FFF2-40B4-BE49-F238E27FC236}">
                  <a16:creationId xmlns:a16="http://schemas.microsoft.com/office/drawing/2014/main" id="{12E3258E-53B5-4C9D-8D14-0D031AB0AF0B}"/>
                </a:ext>
              </a:extLst>
            </p:cNvPr>
            <p:cNvSpPr>
              <a:spLocks/>
            </p:cNvSpPr>
            <p:nvPr/>
          </p:nvSpPr>
          <p:spPr bwMode="auto">
            <a:xfrm rot="5400000">
              <a:off x="2962579" y="5911079"/>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Tree>
    <p:extLst>
      <p:ext uri="{BB962C8B-B14F-4D97-AF65-F5344CB8AC3E}">
        <p14:creationId xmlns:p14="http://schemas.microsoft.com/office/powerpoint/2010/main" val="31769291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16" presetClass="entr" presetSubtype="37"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45079" y="1324107"/>
            <a:ext cx="10598989" cy="1977464"/>
          </a:xfrm>
          <a:prstGeom prst="rect">
            <a:avLst/>
          </a:prstGeom>
          <a:noFill/>
        </p:spPr>
        <p:txBody>
          <a:bodyPr wrap="square" rtlCol="0">
            <a:spAutoFit/>
          </a:bodyPr>
          <a:lstStyle/>
          <a:p>
            <a:pPr marL="171450" indent="-171450" algn="just">
              <a:lnSpc>
                <a:spcPct val="125000"/>
              </a:lnSpc>
              <a:buFont typeface="Arial" panose="020B0604020202020204" pitchFamily="34" charset="0"/>
              <a:buChar char="•"/>
            </a:pPr>
            <a:r>
              <a:rPr lang="en-US" b="1" dirty="0" smtClean="0">
                <a:latin typeface="Calibri" panose="020F0502020204030204" pitchFamily="34" charset="0"/>
                <a:cs typeface="Calibri" panose="020F0502020204030204" pitchFamily="34" charset="0"/>
              </a:rPr>
              <a:t>Quality </a:t>
            </a:r>
            <a:r>
              <a:rPr lang="en-US" b="1" dirty="0">
                <a:latin typeface="Calibri" panose="020F0502020204030204" pitchFamily="34" charset="0"/>
                <a:cs typeface="Calibri" panose="020F0502020204030204" pitchFamily="34" charset="0"/>
              </a:rPr>
              <a:t>Area 1 </a:t>
            </a:r>
            <a:r>
              <a:rPr lang="en-US" dirty="0">
                <a:latin typeface="Calibri" panose="020F0502020204030204" pitchFamily="34" charset="0"/>
                <a:cs typeface="Calibri" panose="020F0502020204030204" pitchFamily="34" charset="0"/>
              </a:rPr>
              <a:t>focuses on ensuring that the educational program and practice of educators are child­ </a:t>
            </a:r>
            <a:r>
              <a:rPr lang="en-US" dirty="0" smtClean="0">
                <a:latin typeface="Calibri" panose="020F0502020204030204" pitchFamily="34" charset="0"/>
                <a:cs typeface="Calibri" panose="020F0502020204030204" pitchFamily="34" charset="0"/>
              </a:rPr>
              <a:t>centered, </a:t>
            </a:r>
            <a:r>
              <a:rPr lang="en-US" dirty="0">
                <a:latin typeface="Calibri" panose="020F0502020204030204" pitchFamily="34" charset="0"/>
                <a:cs typeface="Calibri" panose="020F0502020204030204" pitchFamily="34" charset="0"/>
              </a:rPr>
              <a:t>stimulating and </a:t>
            </a:r>
            <a:r>
              <a:rPr lang="en-US" dirty="0" smtClean="0">
                <a:latin typeface="Calibri" panose="020F0502020204030204" pitchFamily="34" charset="0"/>
                <a:cs typeface="Calibri" panose="020F0502020204030204" pitchFamily="34" charset="0"/>
              </a:rPr>
              <a:t>maximize </a:t>
            </a:r>
            <a:r>
              <a:rPr lang="en-US" dirty="0">
                <a:latin typeface="Calibri" panose="020F0502020204030204" pitchFamily="34" charset="0"/>
                <a:cs typeface="Calibri" panose="020F0502020204030204" pitchFamily="34" charset="0"/>
              </a:rPr>
              <a:t>opportunities for enhancing and extending each child's learning and development. It </a:t>
            </a:r>
            <a:r>
              <a:rPr lang="en-US" dirty="0" smtClean="0">
                <a:latin typeface="Calibri" panose="020F0502020204030204" pitchFamily="34" charset="0"/>
                <a:cs typeface="Calibri" panose="020F0502020204030204" pitchFamily="34" charset="0"/>
              </a:rPr>
              <a:t>recognizes </a:t>
            </a:r>
            <a:r>
              <a:rPr lang="en-US" dirty="0">
                <a:latin typeface="Calibri" panose="020F0502020204030204" pitchFamily="34" charset="0"/>
                <a:cs typeface="Calibri" panose="020F0502020204030204" pitchFamily="34" charset="0"/>
              </a:rPr>
              <a:t>that a quality program that builds on children's individual knowledge, strengths, ideas, culture, abilities and interests is likely to have long-term benefits for children and for the broader </a:t>
            </a:r>
            <a:r>
              <a:rPr lang="en-US" dirty="0" smtClean="0">
                <a:latin typeface="Calibri" panose="020F0502020204030204" pitchFamily="34" charset="0"/>
                <a:cs typeface="Calibri" panose="020F0502020204030204" pitchFamily="34" charset="0"/>
              </a:rPr>
              <a:t>society.</a:t>
            </a:r>
          </a:p>
          <a:p>
            <a:pPr>
              <a:lnSpc>
                <a:spcPct val="125000"/>
              </a:lnSpc>
            </a:pPr>
            <a:endParaRPr lang="en-US" sz="1400" dirty="0" smtClean="0">
              <a:solidFill>
                <a:schemeClr val="tx1">
                  <a:lumMod val="65000"/>
                  <a:lumOff val="35000"/>
                </a:schemeClr>
              </a:solidFill>
              <a:latin typeface="Calibri" panose="020F0502020204030204" pitchFamily="34" charset="0"/>
              <a:cs typeface="Calibri" panose="020F0502020204030204" pitchFamily="34" charset="0"/>
            </a:endParaRPr>
          </a:p>
          <a:p>
            <a:pPr>
              <a:lnSpc>
                <a:spcPct val="125000"/>
              </a:lnSpc>
            </a:pPr>
            <a:endParaRPr lang="en-US" sz="1200" dirty="0">
              <a:solidFill>
                <a:schemeClr val="tx1">
                  <a:lumMod val="65000"/>
                  <a:lumOff val="35000"/>
                </a:schemeClr>
              </a:solidFill>
              <a:cs typeface="Segoe UI" panose="020B0502040204020203" pitchFamily="34" charset="0"/>
            </a:endParaRPr>
          </a:p>
        </p:txBody>
      </p:sp>
      <p:sp>
        <p:nvSpPr>
          <p:cNvPr id="3" name="TextBox 2"/>
          <p:cNvSpPr txBox="1"/>
          <p:nvPr/>
        </p:nvSpPr>
        <p:spPr>
          <a:xfrm>
            <a:off x="4449536" y="585228"/>
            <a:ext cx="7368652" cy="662361"/>
          </a:xfrm>
          <a:prstGeom prst="rect">
            <a:avLst/>
          </a:prstGeom>
          <a:noFill/>
        </p:spPr>
        <p:txBody>
          <a:bodyPr wrap="square" rtlCol="0" anchor="b">
            <a:spAutoFit/>
          </a:bodyPr>
          <a:lstStyle/>
          <a:p>
            <a:pPr>
              <a:lnSpc>
                <a:spcPct val="125000"/>
              </a:lnSpc>
            </a:pPr>
            <a:r>
              <a:rPr lang="en-US" sz="3200" dirty="0" smtClean="0">
                <a:solidFill>
                  <a:schemeClr val="tx1">
                    <a:lumMod val="65000"/>
                    <a:lumOff val="35000"/>
                  </a:schemeClr>
                </a:solidFill>
                <a:latin typeface="Calibri" panose="020F0502020204030204" pitchFamily="34" charset="0"/>
                <a:cs typeface="Calibri" panose="020F0502020204030204" pitchFamily="34" charset="0"/>
              </a:rPr>
              <a:t>QA 1 Educational program and practice</a:t>
            </a:r>
            <a:endParaRPr lang="en-US" sz="3200" dirty="0">
              <a:solidFill>
                <a:schemeClr val="tx1">
                  <a:lumMod val="65000"/>
                  <a:lumOff val="35000"/>
                </a:schemeClr>
              </a:solidFill>
              <a:latin typeface="Calibri" panose="020F0502020204030204" pitchFamily="34" charset="0"/>
              <a:cs typeface="Calibri" panose="020F0502020204030204" pitchFamily="34" charset="0"/>
            </a:endParaRPr>
          </a:p>
        </p:txBody>
      </p:sp>
      <p:cxnSp>
        <p:nvCxnSpPr>
          <p:cNvPr id="5" name="Straight Connector 4"/>
          <p:cNvCxnSpPr/>
          <p:nvPr/>
        </p:nvCxnSpPr>
        <p:spPr>
          <a:xfrm>
            <a:off x="5936854" y="1322422"/>
            <a:ext cx="365760" cy="0"/>
          </a:xfrm>
          <a:prstGeom prst="line">
            <a:avLst/>
          </a:prstGeom>
          <a:ln w="63500" cap="rnd">
            <a:gradFill>
              <a:gsLst>
                <a:gs pos="0">
                  <a:schemeClr val="accent4"/>
                </a:gs>
                <a:gs pos="100000">
                  <a:schemeClr val="accent1"/>
                </a:gs>
              </a:gsLst>
              <a:lin ang="2700000" scaled="0"/>
            </a:gradFill>
            <a:roun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B26CCEE-4AEC-4462-ACB9-CED48F2D6AAF}"/>
              </a:ext>
            </a:extLst>
          </p:cNvPr>
          <p:cNvGrpSpPr/>
          <p:nvPr/>
        </p:nvGrpSpPr>
        <p:grpSpPr>
          <a:xfrm rot="2838935">
            <a:off x="-1098262" y="-5595917"/>
            <a:ext cx="5956770" cy="11191834"/>
            <a:chOff x="1088279" y="-318055"/>
            <a:chExt cx="5609677" cy="10539702"/>
          </a:xfrm>
          <a:gradFill flip="none" rotWithShape="1">
            <a:gsLst>
              <a:gs pos="0">
                <a:schemeClr val="accent2">
                  <a:lumMod val="5000"/>
                  <a:lumOff val="95000"/>
                </a:schemeClr>
              </a:gs>
              <a:gs pos="50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grpSpPr>
        <p:grpSp>
          <p:nvGrpSpPr>
            <p:cNvPr id="8" name="Group 7">
              <a:extLst>
                <a:ext uri="{FF2B5EF4-FFF2-40B4-BE49-F238E27FC236}">
                  <a16:creationId xmlns:a16="http://schemas.microsoft.com/office/drawing/2014/main" id="{FDE05A9F-F6BF-40C7-BA98-E64807D59A7D}"/>
                </a:ext>
              </a:extLst>
            </p:cNvPr>
            <p:cNvGrpSpPr/>
            <p:nvPr/>
          </p:nvGrpSpPr>
          <p:grpSpPr>
            <a:xfrm rot="18900000">
              <a:off x="2815913" y="-318055"/>
              <a:ext cx="2154411" cy="5609677"/>
              <a:chOff x="1615265" y="365759"/>
              <a:chExt cx="2154411" cy="5609677"/>
            </a:xfrm>
            <a:grpFill/>
          </p:grpSpPr>
          <p:sp>
            <p:nvSpPr>
              <p:cNvPr id="23" name="Oval 22">
                <a:extLst>
                  <a:ext uri="{FF2B5EF4-FFF2-40B4-BE49-F238E27FC236}">
                    <a16:creationId xmlns:a16="http://schemas.microsoft.com/office/drawing/2014/main" id="{DBF5D012-02D4-46C9-A406-FC04E64B513C}"/>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24" name="Group 23">
                <a:extLst>
                  <a:ext uri="{FF2B5EF4-FFF2-40B4-BE49-F238E27FC236}">
                    <a16:creationId xmlns:a16="http://schemas.microsoft.com/office/drawing/2014/main" id="{9434D4AF-8011-457A-9622-8BD4BD4ED53D}"/>
                  </a:ext>
                </a:extLst>
              </p:cNvPr>
              <p:cNvGrpSpPr/>
              <p:nvPr/>
            </p:nvGrpSpPr>
            <p:grpSpPr>
              <a:xfrm>
                <a:off x="1844378" y="2099144"/>
                <a:ext cx="1684679" cy="2142907"/>
                <a:chOff x="1781096" y="3505436"/>
                <a:chExt cx="1873901" cy="2010322"/>
              </a:xfrm>
              <a:grpFill/>
            </p:grpSpPr>
            <p:sp>
              <p:nvSpPr>
                <p:cNvPr id="26" name="Freeform 10">
                  <a:extLst>
                    <a:ext uri="{FF2B5EF4-FFF2-40B4-BE49-F238E27FC236}">
                      <a16:creationId xmlns:a16="http://schemas.microsoft.com/office/drawing/2014/main" id="{98D99D52-9AE8-421A-A7B3-3AA96462CD0C}"/>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7" name="Freeform 10">
                  <a:extLst>
                    <a:ext uri="{FF2B5EF4-FFF2-40B4-BE49-F238E27FC236}">
                      <a16:creationId xmlns:a16="http://schemas.microsoft.com/office/drawing/2014/main" id="{9AEFFC0B-F8A0-451A-9437-1AA2C01B6A8D}"/>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5" name="Oval 24">
                <a:extLst>
                  <a:ext uri="{FF2B5EF4-FFF2-40B4-BE49-F238E27FC236}">
                    <a16:creationId xmlns:a16="http://schemas.microsoft.com/office/drawing/2014/main" id="{4986DB1B-2219-4B6B-A8A1-B3A7953826F3}"/>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9" name="Group 8">
              <a:extLst>
                <a:ext uri="{FF2B5EF4-FFF2-40B4-BE49-F238E27FC236}">
                  <a16:creationId xmlns:a16="http://schemas.microsoft.com/office/drawing/2014/main" id="{00ED91E1-EE6D-442B-B4A8-B9FF29472ED6}"/>
                </a:ext>
              </a:extLst>
            </p:cNvPr>
            <p:cNvGrpSpPr/>
            <p:nvPr/>
          </p:nvGrpSpPr>
          <p:grpSpPr>
            <a:xfrm rot="13500000">
              <a:off x="2815912" y="2133322"/>
              <a:ext cx="2154411" cy="5609677"/>
              <a:chOff x="1615265" y="365759"/>
              <a:chExt cx="2154411" cy="5609677"/>
            </a:xfrm>
            <a:grpFill/>
          </p:grpSpPr>
          <p:sp>
            <p:nvSpPr>
              <p:cNvPr id="18" name="Oval 17">
                <a:extLst>
                  <a:ext uri="{FF2B5EF4-FFF2-40B4-BE49-F238E27FC236}">
                    <a16:creationId xmlns:a16="http://schemas.microsoft.com/office/drawing/2014/main" id="{58B9986D-C5DC-426A-A1C6-FB2763A0ADE8}"/>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9" name="Group 18">
                <a:extLst>
                  <a:ext uri="{FF2B5EF4-FFF2-40B4-BE49-F238E27FC236}">
                    <a16:creationId xmlns:a16="http://schemas.microsoft.com/office/drawing/2014/main" id="{313078F7-BFFC-4A33-9C14-D4599ACC7519}"/>
                  </a:ext>
                </a:extLst>
              </p:cNvPr>
              <p:cNvGrpSpPr/>
              <p:nvPr/>
            </p:nvGrpSpPr>
            <p:grpSpPr>
              <a:xfrm>
                <a:off x="1844378" y="2099144"/>
                <a:ext cx="1684679" cy="2142907"/>
                <a:chOff x="1781096" y="3505436"/>
                <a:chExt cx="1873901" cy="2010322"/>
              </a:xfrm>
              <a:grpFill/>
            </p:grpSpPr>
            <p:sp>
              <p:nvSpPr>
                <p:cNvPr id="21" name="Freeform 10">
                  <a:extLst>
                    <a:ext uri="{FF2B5EF4-FFF2-40B4-BE49-F238E27FC236}">
                      <a16:creationId xmlns:a16="http://schemas.microsoft.com/office/drawing/2014/main" id="{97D4E584-FB5B-4CD4-8805-DB5109ED03EE}"/>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2" name="Freeform 10">
                  <a:extLst>
                    <a:ext uri="{FF2B5EF4-FFF2-40B4-BE49-F238E27FC236}">
                      <a16:creationId xmlns:a16="http://schemas.microsoft.com/office/drawing/2014/main" id="{7199710B-B201-4246-893D-C28584078F6F}"/>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0" name="Oval 19">
                <a:extLst>
                  <a:ext uri="{FF2B5EF4-FFF2-40B4-BE49-F238E27FC236}">
                    <a16:creationId xmlns:a16="http://schemas.microsoft.com/office/drawing/2014/main" id="{DA9F2D74-BD61-44BB-B470-55BEA05EA076}"/>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0" name="Freeform 10">
              <a:extLst>
                <a:ext uri="{FF2B5EF4-FFF2-40B4-BE49-F238E27FC236}">
                  <a16:creationId xmlns:a16="http://schemas.microsoft.com/office/drawing/2014/main" id="{1E4C30B7-0E37-4EE8-B081-F32831AF1269}"/>
                </a:ext>
              </a:extLst>
            </p:cNvPr>
            <p:cNvSpPr>
              <a:spLocks/>
            </p:cNvSpPr>
            <p:nvPr/>
          </p:nvSpPr>
          <p:spPr bwMode="auto">
            <a:xfrm rot="16200000">
              <a:off x="3098438" y="3496564"/>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nvGrpSpPr>
            <p:cNvPr id="11" name="Group 10">
              <a:extLst>
                <a:ext uri="{FF2B5EF4-FFF2-40B4-BE49-F238E27FC236}">
                  <a16:creationId xmlns:a16="http://schemas.microsoft.com/office/drawing/2014/main" id="{F829269B-D380-44D4-AA50-8BFD6FFDE27A}"/>
                </a:ext>
              </a:extLst>
            </p:cNvPr>
            <p:cNvGrpSpPr/>
            <p:nvPr/>
          </p:nvGrpSpPr>
          <p:grpSpPr>
            <a:xfrm rot="18900000">
              <a:off x="2824045" y="4611970"/>
              <a:ext cx="2154411" cy="5609677"/>
              <a:chOff x="1615265" y="365759"/>
              <a:chExt cx="2154411" cy="5609677"/>
            </a:xfrm>
            <a:grpFill/>
          </p:grpSpPr>
          <p:sp>
            <p:nvSpPr>
              <p:cNvPr id="13" name="Oval 12">
                <a:extLst>
                  <a:ext uri="{FF2B5EF4-FFF2-40B4-BE49-F238E27FC236}">
                    <a16:creationId xmlns:a16="http://schemas.microsoft.com/office/drawing/2014/main" id="{724ED544-8E4B-4516-BC22-BF67291C15DB}"/>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4" name="Group 13">
                <a:extLst>
                  <a:ext uri="{FF2B5EF4-FFF2-40B4-BE49-F238E27FC236}">
                    <a16:creationId xmlns:a16="http://schemas.microsoft.com/office/drawing/2014/main" id="{643B7056-3D3C-4DCA-8841-3A57256622D9}"/>
                  </a:ext>
                </a:extLst>
              </p:cNvPr>
              <p:cNvGrpSpPr/>
              <p:nvPr/>
            </p:nvGrpSpPr>
            <p:grpSpPr>
              <a:xfrm>
                <a:off x="1844378" y="2099144"/>
                <a:ext cx="1684679" cy="2142907"/>
                <a:chOff x="1781096" y="3505436"/>
                <a:chExt cx="1873901" cy="2010322"/>
              </a:xfrm>
              <a:grpFill/>
            </p:grpSpPr>
            <p:sp>
              <p:nvSpPr>
                <p:cNvPr id="16" name="Freeform 10">
                  <a:extLst>
                    <a:ext uri="{FF2B5EF4-FFF2-40B4-BE49-F238E27FC236}">
                      <a16:creationId xmlns:a16="http://schemas.microsoft.com/office/drawing/2014/main" id="{4951AD9B-AECD-422F-A9FF-81E4E2AF1F8A}"/>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17" name="Freeform 10">
                  <a:extLst>
                    <a:ext uri="{FF2B5EF4-FFF2-40B4-BE49-F238E27FC236}">
                      <a16:creationId xmlns:a16="http://schemas.microsoft.com/office/drawing/2014/main" id="{5FC18763-D863-4126-885D-F185D287AD95}"/>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15" name="Oval 14">
                <a:extLst>
                  <a:ext uri="{FF2B5EF4-FFF2-40B4-BE49-F238E27FC236}">
                    <a16:creationId xmlns:a16="http://schemas.microsoft.com/office/drawing/2014/main" id="{929BB849-DB10-43F7-9430-A1CB34D0C65A}"/>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2" name="Freeform 10">
              <a:extLst>
                <a:ext uri="{FF2B5EF4-FFF2-40B4-BE49-F238E27FC236}">
                  <a16:creationId xmlns:a16="http://schemas.microsoft.com/office/drawing/2014/main" id="{12E3258E-53B5-4C9D-8D14-0D031AB0AF0B}"/>
                </a:ext>
              </a:extLst>
            </p:cNvPr>
            <p:cNvSpPr>
              <a:spLocks/>
            </p:cNvSpPr>
            <p:nvPr/>
          </p:nvSpPr>
          <p:spPr bwMode="auto">
            <a:xfrm rot="5400000">
              <a:off x="2962579" y="5911079"/>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graphicFrame>
        <p:nvGraphicFramePr>
          <p:cNvPr id="28" name="Table 27"/>
          <p:cNvGraphicFramePr>
            <a:graphicFrameLocks noGrp="1"/>
          </p:cNvGraphicFramePr>
          <p:nvPr>
            <p:extLst>
              <p:ext uri="{D42A27DB-BD31-4B8C-83A1-F6EECF244321}">
                <p14:modId xmlns:p14="http://schemas.microsoft.com/office/powerpoint/2010/main" val="1768662987"/>
              </p:ext>
            </p:extLst>
          </p:nvPr>
        </p:nvGraphicFramePr>
        <p:xfrm>
          <a:off x="1064148" y="2869597"/>
          <a:ext cx="10727787" cy="3444240"/>
        </p:xfrm>
        <a:graphic>
          <a:graphicData uri="http://schemas.openxmlformats.org/drawingml/2006/table">
            <a:tbl>
              <a:tblPr firstRow="1" bandRow="1">
                <a:tableStyleId>{5C22544A-7EE6-4342-B048-85BDC9FD1C3A}</a:tableStyleId>
              </a:tblPr>
              <a:tblGrid>
                <a:gridCol w="1748802">
                  <a:extLst>
                    <a:ext uri="{9D8B030D-6E8A-4147-A177-3AD203B41FA5}">
                      <a16:colId xmlns:a16="http://schemas.microsoft.com/office/drawing/2014/main" val="3238137132"/>
                    </a:ext>
                  </a:extLst>
                </a:gridCol>
                <a:gridCol w="8978985">
                  <a:extLst>
                    <a:ext uri="{9D8B030D-6E8A-4147-A177-3AD203B41FA5}">
                      <a16:colId xmlns:a16="http://schemas.microsoft.com/office/drawing/2014/main" val="1614376574"/>
                    </a:ext>
                  </a:extLst>
                </a:gridCol>
              </a:tblGrid>
              <a:tr h="370840">
                <a:tc rowSpan="5">
                  <a:txBody>
                    <a:bodyPr/>
                    <a:lstStyle/>
                    <a:p>
                      <a:pPr algn="ctr"/>
                      <a:endParaRPr lang="en-US" sz="1400" dirty="0" smtClean="0">
                        <a:latin typeface="Calibri" panose="020F0502020204030204" pitchFamily="34" charset="0"/>
                        <a:cs typeface="Calibri" panose="020F0502020204030204" pitchFamily="34" charset="0"/>
                      </a:endParaRPr>
                    </a:p>
                    <a:p>
                      <a:pPr algn="ctr"/>
                      <a:endParaRPr lang="en-US" sz="1400" dirty="0" smtClean="0">
                        <a:latin typeface="Calibri" panose="020F0502020204030204" pitchFamily="34" charset="0"/>
                        <a:cs typeface="Calibri" panose="020F0502020204030204" pitchFamily="34" charset="0"/>
                      </a:endParaRPr>
                    </a:p>
                    <a:p>
                      <a:pPr algn="ctr"/>
                      <a:endParaRPr lang="en-US" sz="1400" dirty="0" smtClean="0">
                        <a:latin typeface="Calibri" panose="020F0502020204030204" pitchFamily="34" charset="0"/>
                        <a:cs typeface="Calibri" panose="020F0502020204030204" pitchFamily="34" charset="0"/>
                      </a:endParaRPr>
                    </a:p>
                    <a:p>
                      <a:pPr algn="ctr"/>
                      <a:endParaRPr lang="en-US" sz="1400" dirty="0" smtClean="0">
                        <a:latin typeface="Calibri" panose="020F0502020204030204" pitchFamily="34" charset="0"/>
                        <a:cs typeface="Calibri" panose="020F0502020204030204" pitchFamily="34" charset="0"/>
                      </a:endParaRPr>
                    </a:p>
                    <a:p>
                      <a:pPr algn="ctr"/>
                      <a:r>
                        <a:rPr lang="en-US" sz="1600" dirty="0" smtClean="0">
                          <a:latin typeface="Calibri" panose="020F0502020204030204" pitchFamily="34" charset="0"/>
                          <a:cs typeface="Calibri" panose="020F0502020204030204" pitchFamily="34" charset="0"/>
                        </a:rPr>
                        <a:t>1.1.1</a:t>
                      </a:r>
                    </a:p>
                    <a:p>
                      <a:pPr algn="ctr"/>
                      <a:r>
                        <a:rPr lang="en-US" sz="1600" b="1" kern="1200" dirty="0" smtClean="0">
                          <a:solidFill>
                            <a:schemeClr val="lt1"/>
                          </a:solidFill>
                          <a:effectLst/>
                          <a:latin typeface="Calibri" panose="020F0502020204030204" pitchFamily="34" charset="0"/>
                          <a:ea typeface="+mn-ea"/>
                          <a:cs typeface="Calibri" panose="020F0502020204030204" pitchFamily="34" charset="0"/>
                        </a:rPr>
                        <a:t>Approved learning framework</a:t>
                      </a:r>
                      <a:endParaRPr lang="en-AU" sz="1600" dirty="0" smtClean="0">
                        <a:latin typeface="Calibri" panose="020F0502020204030204" pitchFamily="34" charset="0"/>
                        <a:cs typeface="Calibri" panose="020F0502020204030204" pitchFamily="34" charset="0"/>
                      </a:endParaRPr>
                    </a:p>
                    <a:p>
                      <a:endParaRPr lang="en-AU" sz="1400" dirty="0">
                        <a:latin typeface="Calibri" panose="020F0502020204030204" pitchFamily="34" charset="0"/>
                        <a:cs typeface="Calibri" panose="020F0502020204030204" pitchFamily="34" charset="0"/>
                      </a:endParaRPr>
                    </a:p>
                  </a:txBody>
                  <a:tcPr/>
                </a:tc>
                <a:tc>
                  <a:txBody>
                    <a:bodyPr/>
                    <a:lstStyle/>
                    <a:p>
                      <a:r>
                        <a:rPr lang="en-US" sz="1400" dirty="0" smtClean="0">
                          <a:latin typeface="Calibri" panose="020F0502020204030204" pitchFamily="34" charset="0"/>
                          <a:cs typeface="Calibri" panose="020F0502020204030204" pitchFamily="34" charset="0"/>
                        </a:rPr>
                        <a:t>Is the curriculum designed in accordance with NQS? Is </a:t>
                      </a:r>
                      <a:r>
                        <a:rPr lang="en-US" sz="1400" dirty="0" smtClean="0">
                          <a:latin typeface="Calibri" panose="020F0502020204030204" pitchFamily="34" charset="0"/>
                          <a:cs typeface="Calibri" panose="020F0502020204030204" pitchFamily="34" charset="0"/>
                        </a:rPr>
                        <a:t>the curriculum designed current and relevant? How? (inclusion of event calendar, child initiated experiences), Are the resources provided enough? (variety and age appropriate), Are the resources </a:t>
                      </a:r>
                      <a:r>
                        <a:rPr lang="en-US" sz="1400" dirty="0" err="1" smtClean="0">
                          <a:latin typeface="Calibri" panose="020F0502020204030204" pitchFamily="34" charset="0"/>
                          <a:cs typeface="Calibri" panose="020F0502020204030204" pitchFamily="34" charset="0"/>
                        </a:rPr>
                        <a:t>provocating</a:t>
                      </a:r>
                      <a:r>
                        <a:rPr lang="en-US" sz="1400" baseline="0" dirty="0" smtClean="0">
                          <a:latin typeface="Calibri" panose="020F0502020204030204" pitchFamily="34" charset="0"/>
                          <a:cs typeface="Calibri" panose="020F0502020204030204" pitchFamily="34" charset="0"/>
                        </a:rPr>
                        <a:t> curiosity? </a:t>
                      </a:r>
                      <a:endParaRPr lang="en-US" sz="1400"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064339276"/>
                  </a:ext>
                </a:extLst>
              </a:tr>
              <a:tr h="370840">
                <a:tc vMerge="1">
                  <a:txBody>
                    <a:bodyPr/>
                    <a:lstStyle/>
                    <a:p>
                      <a:endParaRPr lang="en-AU" dirty="0"/>
                    </a:p>
                  </a:txBody>
                  <a:tcPr/>
                </a:tc>
                <a:tc>
                  <a:txBody>
                    <a:bodyPr/>
                    <a:lstStyle/>
                    <a:p>
                      <a:r>
                        <a:rPr lang="en-US" sz="1400" dirty="0" smtClean="0">
                          <a:latin typeface="Calibri" panose="020F0502020204030204" pitchFamily="34" charset="0"/>
                          <a:cs typeface="Calibri" panose="020F0502020204030204" pitchFamily="34" charset="0"/>
                        </a:rPr>
                        <a:t>Is child’s identity being valued? How? Do you celebrate milestones, recognize failures and work out strategies, celebrate birthdays and other important achievements? </a:t>
                      </a:r>
                      <a:r>
                        <a:rPr lang="en-US" sz="1400" dirty="0" smtClean="0">
                          <a:latin typeface="Calibri" panose="020F0502020204030204" pitchFamily="34" charset="0"/>
                          <a:cs typeface="Calibri" panose="020F0502020204030204" pitchFamily="34" charset="0"/>
                        </a:rPr>
                        <a:t>Do you assess children’s learning through EYLF outcomes and practices?</a:t>
                      </a:r>
                      <a:endParaRPr lang="en-US" sz="1400"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39591390"/>
                  </a:ext>
                </a:extLst>
              </a:tr>
              <a:tr h="370840">
                <a:tc vMerge="1">
                  <a:txBody>
                    <a:bodyPr/>
                    <a:lstStyle/>
                    <a:p>
                      <a:endParaRPr lang="en-AU" dirty="0"/>
                    </a:p>
                  </a:txBody>
                  <a:tcPr/>
                </a:tc>
                <a:tc>
                  <a:txBody>
                    <a:bodyPr/>
                    <a:lstStyle/>
                    <a:p>
                      <a:r>
                        <a:rPr lang="en-US" sz="1400" dirty="0" smtClean="0">
                          <a:latin typeface="Calibri" panose="020F0502020204030204" pitchFamily="34" charset="0"/>
                          <a:cs typeface="Calibri" panose="020F0502020204030204" pitchFamily="34" charset="0"/>
                        </a:rPr>
                        <a:t>Is child’s mental and physical wellbeing well</a:t>
                      </a:r>
                      <a:r>
                        <a:rPr lang="en-US" sz="1400" baseline="0" dirty="0" smtClean="0">
                          <a:latin typeface="Calibri" panose="020F0502020204030204" pitchFamily="34" charset="0"/>
                          <a:cs typeface="Calibri" panose="020F0502020204030204" pitchFamily="34" charset="0"/>
                        </a:rPr>
                        <a:t> thought of? How? Is physical wellbeing demonstrated through positive role modelling </a:t>
                      </a:r>
                      <a:r>
                        <a:rPr lang="en-US" sz="1400" baseline="0" dirty="0" smtClean="0">
                          <a:latin typeface="Calibri" panose="020F0502020204030204" pitchFamily="34" charset="0"/>
                          <a:cs typeface="Calibri" panose="020F0502020204030204" pitchFamily="34" charset="0"/>
                        </a:rPr>
                        <a:t>such as hand </a:t>
                      </a:r>
                      <a:r>
                        <a:rPr lang="en-US" sz="1400" baseline="0" dirty="0" smtClean="0">
                          <a:latin typeface="Calibri" panose="020F0502020204030204" pitchFamily="34" charset="0"/>
                          <a:cs typeface="Calibri" panose="020F0502020204030204" pitchFamily="34" charset="0"/>
                        </a:rPr>
                        <a:t>washing, sneeze into elbow, regular rigorous physical activity, healthy eating?</a:t>
                      </a:r>
                    </a:p>
                    <a:p>
                      <a:r>
                        <a:rPr lang="en-US" sz="1400" baseline="0" dirty="0" smtClean="0">
                          <a:latin typeface="Calibri" panose="020F0502020204030204" pitchFamily="34" charset="0"/>
                          <a:cs typeface="Calibri" panose="020F0502020204030204" pitchFamily="34" charset="0"/>
                        </a:rPr>
                        <a:t>Mental wellbeing through comfort and secured environment, intentionally teaching social and moral values, positive demonstration of magic words of thank you, sorry and excuse me. Is the child happy and relaxed in your environment, if yes, how? (look for cues such as smiles, cuddles, seeks comfort in your arm)</a:t>
                      </a:r>
                    </a:p>
                  </a:txBody>
                  <a:tcPr/>
                </a:tc>
                <a:extLst>
                  <a:ext uri="{0D108BD9-81ED-4DB2-BD59-A6C34878D82A}">
                    <a16:rowId xmlns:a16="http://schemas.microsoft.com/office/drawing/2014/main" val="556752696"/>
                  </a:ext>
                </a:extLst>
              </a:tr>
              <a:tr h="370840">
                <a:tc vMerge="1">
                  <a:txBody>
                    <a:bodyPr/>
                    <a:lstStyle/>
                    <a:p>
                      <a:endParaRPr lang="en-AU" dirty="0"/>
                    </a:p>
                  </a:txBody>
                  <a:tcPr/>
                </a:tc>
                <a:tc>
                  <a:txBody>
                    <a:bodyPr/>
                    <a:lstStyle/>
                    <a:p>
                      <a:r>
                        <a:rPr lang="en-US" sz="1400" dirty="0" smtClean="0">
                          <a:latin typeface="Calibri" panose="020F0502020204030204" pitchFamily="34" charset="0"/>
                          <a:cs typeface="Calibri" panose="020F0502020204030204" pitchFamily="34" charset="0"/>
                        </a:rPr>
                        <a:t>Are there enough opportunities</a:t>
                      </a:r>
                      <a:r>
                        <a:rPr lang="en-US" sz="1400" baseline="0" dirty="0" smtClean="0">
                          <a:latin typeface="Calibri" panose="020F0502020204030204" pitchFamily="34" charset="0"/>
                          <a:cs typeface="Calibri" panose="020F0502020204030204" pitchFamily="34" charset="0"/>
                        </a:rPr>
                        <a:t> for community engagement? Incursions/ excursions? Playgroups? Regular park visits? Farm? </a:t>
                      </a:r>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187734810"/>
                  </a:ext>
                </a:extLst>
              </a:tr>
              <a:tr h="370840">
                <a:tc vMerge="1">
                  <a:txBody>
                    <a:bodyPr/>
                    <a:lstStyle/>
                    <a:p>
                      <a:endParaRPr lang="en-AU" dirty="0"/>
                    </a:p>
                  </a:txBody>
                  <a:tcPr/>
                </a:tc>
                <a:tc>
                  <a:txBody>
                    <a:bodyPr/>
                    <a:lstStyle/>
                    <a:p>
                      <a:r>
                        <a:rPr lang="en-US" sz="1400" dirty="0" smtClean="0">
                          <a:latin typeface="Calibri" panose="020F0502020204030204" pitchFamily="34" charset="0"/>
                          <a:cs typeface="Calibri" panose="020F0502020204030204" pitchFamily="34" charset="0"/>
                        </a:rPr>
                        <a:t>Are children’s voices heard? Are there any child</a:t>
                      </a:r>
                      <a:r>
                        <a:rPr lang="en-US" sz="1400" baseline="0" dirty="0" smtClean="0">
                          <a:latin typeface="Calibri" panose="020F0502020204030204" pitchFamily="34" charset="0"/>
                          <a:cs typeface="Calibri" panose="020F0502020204030204" pitchFamily="34" charset="0"/>
                        </a:rPr>
                        <a:t> initiated activities included in the program? Are families consulted to learn more about their background, culture, ethnicity, language? </a:t>
                      </a:r>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73845828"/>
                  </a:ext>
                </a:extLst>
              </a:tr>
            </a:tbl>
          </a:graphicData>
        </a:graphic>
      </p:graphicFrame>
    </p:spTree>
    <p:extLst>
      <p:ext uri="{BB962C8B-B14F-4D97-AF65-F5344CB8AC3E}">
        <p14:creationId xmlns:p14="http://schemas.microsoft.com/office/powerpoint/2010/main" val="322254517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16" presetClass="entr" presetSubtype="37"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49536" y="585228"/>
            <a:ext cx="7368652" cy="662361"/>
          </a:xfrm>
          <a:prstGeom prst="rect">
            <a:avLst/>
          </a:prstGeom>
          <a:noFill/>
        </p:spPr>
        <p:txBody>
          <a:bodyPr wrap="square" rtlCol="0" anchor="b">
            <a:spAutoFit/>
          </a:bodyPr>
          <a:lstStyle/>
          <a:p>
            <a:pPr>
              <a:lnSpc>
                <a:spcPct val="125000"/>
              </a:lnSpc>
            </a:pPr>
            <a:r>
              <a:rPr lang="en-US" sz="3200" dirty="0" smtClean="0">
                <a:solidFill>
                  <a:schemeClr val="tx1">
                    <a:lumMod val="65000"/>
                    <a:lumOff val="35000"/>
                  </a:schemeClr>
                </a:solidFill>
                <a:latin typeface="Calibri" panose="020F0502020204030204" pitchFamily="34" charset="0"/>
                <a:cs typeface="Calibri" panose="020F0502020204030204" pitchFamily="34" charset="0"/>
              </a:rPr>
              <a:t>QA 1 Educational program and practice</a:t>
            </a:r>
            <a:endParaRPr lang="en-US" sz="3200" dirty="0">
              <a:solidFill>
                <a:schemeClr val="tx1">
                  <a:lumMod val="65000"/>
                  <a:lumOff val="35000"/>
                </a:schemeClr>
              </a:solidFill>
              <a:latin typeface="Calibri" panose="020F0502020204030204" pitchFamily="34" charset="0"/>
              <a:cs typeface="Calibri" panose="020F0502020204030204" pitchFamily="34" charset="0"/>
            </a:endParaRPr>
          </a:p>
        </p:txBody>
      </p:sp>
      <p:cxnSp>
        <p:nvCxnSpPr>
          <p:cNvPr id="5" name="Straight Connector 4"/>
          <p:cNvCxnSpPr/>
          <p:nvPr/>
        </p:nvCxnSpPr>
        <p:spPr>
          <a:xfrm>
            <a:off x="5936854" y="1322422"/>
            <a:ext cx="365760" cy="0"/>
          </a:xfrm>
          <a:prstGeom prst="line">
            <a:avLst/>
          </a:prstGeom>
          <a:ln w="63500" cap="rnd">
            <a:gradFill>
              <a:gsLst>
                <a:gs pos="0">
                  <a:schemeClr val="accent4"/>
                </a:gs>
                <a:gs pos="100000">
                  <a:schemeClr val="accent1"/>
                </a:gs>
              </a:gsLst>
              <a:lin ang="2700000" scaled="0"/>
            </a:gradFill>
            <a:roun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B26CCEE-4AEC-4462-ACB9-CED48F2D6AAF}"/>
              </a:ext>
            </a:extLst>
          </p:cNvPr>
          <p:cNvGrpSpPr/>
          <p:nvPr/>
        </p:nvGrpSpPr>
        <p:grpSpPr>
          <a:xfrm rot="2838935">
            <a:off x="-1098262" y="-5595917"/>
            <a:ext cx="5956770" cy="11191834"/>
            <a:chOff x="1088279" y="-318055"/>
            <a:chExt cx="5609677" cy="10539702"/>
          </a:xfrm>
          <a:gradFill flip="none" rotWithShape="1">
            <a:gsLst>
              <a:gs pos="0">
                <a:schemeClr val="accent2">
                  <a:lumMod val="5000"/>
                  <a:lumOff val="95000"/>
                </a:schemeClr>
              </a:gs>
              <a:gs pos="50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grpSpPr>
        <p:grpSp>
          <p:nvGrpSpPr>
            <p:cNvPr id="8" name="Group 7">
              <a:extLst>
                <a:ext uri="{FF2B5EF4-FFF2-40B4-BE49-F238E27FC236}">
                  <a16:creationId xmlns:a16="http://schemas.microsoft.com/office/drawing/2014/main" id="{FDE05A9F-F6BF-40C7-BA98-E64807D59A7D}"/>
                </a:ext>
              </a:extLst>
            </p:cNvPr>
            <p:cNvGrpSpPr/>
            <p:nvPr/>
          </p:nvGrpSpPr>
          <p:grpSpPr>
            <a:xfrm rot="18900000">
              <a:off x="2815913" y="-318055"/>
              <a:ext cx="2154411" cy="5609677"/>
              <a:chOff x="1615265" y="365759"/>
              <a:chExt cx="2154411" cy="5609677"/>
            </a:xfrm>
            <a:grpFill/>
          </p:grpSpPr>
          <p:sp>
            <p:nvSpPr>
              <p:cNvPr id="23" name="Oval 22">
                <a:extLst>
                  <a:ext uri="{FF2B5EF4-FFF2-40B4-BE49-F238E27FC236}">
                    <a16:creationId xmlns:a16="http://schemas.microsoft.com/office/drawing/2014/main" id="{DBF5D012-02D4-46C9-A406-FC04E64B513C}"/>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24" name="Group 23">
                <a:extLst>
                  <a:ext uri="{FF2B5EF4-FFF2-40B4-BE49-F238E27FC236}">
                    <a16:creationId xmlns:a16="http://schemas.microsoft.com/office/drawing/2014/main" id="{9434D4AF-8011-457A-9622-8BD4BD4ED53D}"/>
                  </a:ext>
                </a:extLst>
              </p:cNvPr>
              <p:cNvGrpSpPr/>
              <p:nvPr/>
            </p:nvGrpSpPr>
            <p:grpSpPr>
              <a:xfrm>
                <a:off x="1844378" y="2099144"/>
                <a:ext cx="1684679" cy="2142907"/>
                <a:chOff x="1781096" y="3505436"/>
                <a:chExt cx="1873901" cy="2010322"/>
              </a:xfrm>
              <a:grpFill/>
            </p:grpSpPr>
            <p:sp>
              <p:nvSpPr>
                <p:cNvPr id="26" name="Freeform 10">
                  <a:extLst>
                    <a:ext uri="{FF2B5EF4-FFF2-40B4-BE49-F238E27FC236}">
                      <a16:creationId xmlns:a16="http://schemas.microsoft.com/office/drawing/2014/main" id="{98D99D52-9AE8-421A-A7B3-3AA96462CD0C}"/>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7" name="Freeform 10">
                  <a:extLst>
                    <a:ext uri="{FF2B5EF4-FFF2-40B4-BE49-F238E27FC236}">
                      <a16:creationId xmlns:a16="http://schemas.microsoft.com/office/drawing/2014/main" id="{9AEFFC0B-F8A0-451A-9437-1AA2C01B6A8D}"/>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5" name="Oval 24">
                <a:extLst>
                  <a:ext uri="{FF2B5EF4-FFF2-40B4-BE49-F238E27FC236}">
                    <a16:creationId xmlns:a16="http://schemas.microsoft.com/office/drawing/2014/main" id="{4986DB1B-2219-4B6B-A8A1-B3A7953826F3}"/>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9" name="Group 8">
              <a:extLst>
                <a:ext uri="{FF2B5EF4-FFF2-40B4-BE49-F238E27FC236}">
                  <a16:creationId xmlns:a16="http://schemas.microsoft.com/office/drawing/2014/main" id="{00ED91E1-EE6D-442B-B4A8-B9FF29472ED6}"/>
                </a:ext>
              </a:extLst>
            </p:cNvPr>
            <p:cNvGrpSpPr/>
            <p:nvPr/>
          </p:nvGrpSpPr>
          <p:grpSpPr>
            <a:xfrm rot="13500000">
              <a:off x="2815912" y="2133322"/>
              <a:ext cx="2154411" cy="5609677"/>
              <a:chOff x="1615265" y="365759"/>
              <a:chExt cx="2154411" cy="5609677"/>
            </a:xfrm>
            <a:grpFill/>
          </p:grpSpPr>
          <p:sp>
            <p:nvSpPr>
              <p:cNvPr id="18" name="Oval 17">
                <a:extLst>
                  <a:ext uri="{FF2B5EF4-FFF2-40B4-BE49-F238E27FC236}">
                    <a16:creationId xmlns:a16="http://schemas.microsoft.com/office/drawing/2014/main" id="{58B9986D-C5DC-426A-A1C6-FB2763A0ADE8}"/>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9" name="Group 18">
                <a:extLst>
                  <a:ext uri="{FF2B5EF4-FFF2-40B4-BE49-F238E27FC236}">
                    <a16:creationId xmlns:a16="http://schemas.microsoft.com/office/drawing/2014/main" id="{313078F7-BFFC-4A33-9C14-D4599ACC7519}"/>
                  </a:ext>
                </a:extLst>
              </p:cNvPr>
              <p:cNvGrpSpPr/>
              <p:nvPr/>
            </p:nvGrpSpPr>
            <p:grpSpPr>
              <a:xfrm>
                <a:off x="1844378" y="2099144"/>
                <a:ext cx="1684679" cy="2142907"/>
                <a:chOff x="1781096" y="3505436"/>
                <a:chExt cx="1873901" cy="2010322"/>
              </a:xfrm>
              <a:grpFill/>
            </p:grpSpPr>
            <p:sp>
              <p:nvSpPr>
                <p:cNvPr id="21" name="Freeform 10">
                  <a:extLst>
                    <a:ext uri="{FF2B5EF4-FFF2-40B4-BE49-F238E27FC236}">
                      <a16:creationId xmlns:a16="http://schemas.microsoft.com/office/drawing/2014/main" id="{97D4E584-FB5B-4CD4-8805-DB5109ED03EE}"/>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2" name="Freeform 10">
                  <a:extLst>
                    <a:ext uri="{FF2B5EF4-FFF2-40B4-BE49-F238E27FC236}">
                      <a16:creationId xmlns:a16="http://schemas.microsoft.com/office/drawing/2014/main" id="{7199710B-B201-4246-893D-C28584078F6F}"/>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0" name="Oval 19">
                <a:extLst>
                  <a:ext uri="{FF2B5EF4-FFF2-40B4-BE49-F238E27FC236}">
                    <a16:creationId xmlns:a16="http://schemas.microsoft.com/office/drawing/2014/main" id="{DA9F2D74-BD61-44BB-B470-55BEA05EA076}"/>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0" name="Freeform 10">
              <a:extLst>
                <a:ext uri="{FF2B5EF4-FFF2-40B4-BE49-F238E27FC236}">
                  <a16:creationId xmlns:a16="http://schemas.microsoft.com/office/drawing/2014/main" id="{1E4C30B7-0E37-4EE8-B081-F32831AF1269}"/>
                </a:ext>
              </a:extLst>
            </p:cNvPr>
            <p:cNvSpPr>
              <a:spLocks/>
            </p:cNvSpPr>
            <p:nvPr/>
          </p:nvSpPr>
          <p:spPr bwMode="auto">
            <a:xfrm rot="16200000">
              <a:off x="3098438" y="3496564"/>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nvGrpSpPr>
            <p:cNvPr id="11" name="Group 10">
              <a:extLst>
                <a:ext uri="{FF2B5EF4-FFF2-40B4-BE49-F238E27FC236}">
                  <a16:creationId xmlns:a16="http://schemas.microsoft.com/office/drawing/2014/main" id="{F829269B-D380-44D4-AA50-8BFD6FFDE27A}"/>
                </a:ext>
              </a:extLst>
            </p:cNvPr>
            <p:cNvGrpSpPr/>
            <p:nvPr/>
          </p:nvGrpSpPr>
          <p:grpSpPr>
            <a:xfrm rot="18900000">
              <a:off x="2824045" y="4611970"/>
              <a:ext cx="2154411" cy="5609677"/>
              <a:chOff x="1615265" y="365759"/>
              <a:chExt cx="2154411" cy="5609677"/>
            </a:xfrm>
            <a:grpFill/>
          </p:grpSpPr>
          <p:sp>
            <p:nvSpPr>
              <p:cNvPr id="13" name="Oval 12">
                <a:extLst>
                  <a:ext uri="{FF2B5EF4-FFF2-40B4-BE49-F238E27FC236}">
                    <a16:creationId xmlns:a16="http://schemas.microsoft.com/office/drawing/2014/main" id="{724ED544-8E4B-4516-BC22-BF67291C15DB}"/>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4" name="Group 13">
                <a:extLst>
                  <a:ext uri="{FF2B5EF4-FFF2-40B4-BE49-F238E27FC236}">
                    <a16:creationId xmlns:a16="http://schemas.microsoft.com/office/drawing/2014/main" id="{643B7056-3D3C-4DCA-8841-3A57256622D9}"/>
                  </a:ext>
                </a:extLst>
              </p:cNvPr>
              <p:cNvGrpSpPr/>
              <p:nvPr/>
            </p:nvGrpSpPr>
            <p:grpSpPr>
              <a:xfrm>
                <a:off x="1844378" y="2099144"/>
                <a:ext cx="1684679" cy="2142907"/>
                <a:chOff x="1781096" y="3505436"/>
                <a:chExt cx="1873901" cy="2010322"/>
              </a:xfrm>
              <a:grpFill/>
            </p:grpSpPr>
            <p:sp>
              <p:nvSpPr>
                <p:cNvPr id="16" name="Freeform 10">
                  <a:extLst>
                    <a:ext uri="{FF2B5EF4-FFF2-40B4-BE49-F238E27FC236}">
                      <a16:creationId xmlns:a16="http://schemas.microsoft.com/office/drawing/2014/main" id="{4951AD9B-AECD-422F-A9FF-81E4E2AF1F8A}"/>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17" name="Freeform 10">
                  <a:extLst>
                    <a:ext uri="{FF2B5EF4-FFF2-40B4-BE49-F238E27FC236}">
                      <a16:creationId xmlns:a16="http://schemas.microsoft.com/office/drawing/2014/main" id="{5FC18763-D863-4126-885D-F185D287AD95}"/>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15" name="Oval 14">
                <a:extLst>
                  <a:ext uri="{FF2B5EF4-FFF2-40B4-BE49-F238E27FC236}">
                    <a16:creationId xmlns:a16="http://schemas.microsoft.com/office/drawing/2014/main" id="{929BB849-DB10-43F7-9430-A1CB34D0C65A}"/>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2" name="Freeform 10">
              <a:extLst>
                <a:ext uri="{FF2B5EF4-FFF2-40B4-BE49-F238E27FC236}">
                  <a16:creationId xmlns:a16="http://schemas.microsoft.com/office/drawing/2014/main" id="{12E3258E-53B5-4C9D-8D14-0D031AB0AF0B}"/>
                </a:ext>
              </a:extLst>
            </p:cNvPr>
            <p:cNvSpPr>
              <a:spLocks/>
            </p:cNvSpPr>
            <p:nvPr/>
          </p:nvSpPr>
          <p:spPr bwMode="auto">
            <a:xfrm rot="5400000">
              <a:off x="2962579" y="5911079"/>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graphicFrame>
        <p:nvGraphicFramePr>
          <p:cNvPr id="4" name="Table 3"/>
          <p:cNvGraphicFramePr>
            <a:graphicFrameLocks noGrp="1"/>
          </p:cNvGraphicFramePr>
          <p:nvPr>
            <p:extLst>
              <p:ext uri="{D42A27DB-BD31-4B8C-83A1-F6EECF244321}">
                <p14:modId xmlns:p14="http://schemas.microsoft.com/office/powerpoint/2010/main" val="636593343"/>
              </p:ext>
            </p:extLst>
          </p:nvPr>
        </p:nvGraphicFramePr>
        <p:xfrm>
          <a:off x="1422399" y="1428519"/>
          <a:ext cx="10183003" cy="1981200"/>
        </p:xfrm>
        <a:graphic>
          <a:graphicData uri="http://schemas.openxmlformats.org/drawingml/2006/table">
            <a:tbl>
              <a:tblPr firstRow="1" bandRow="1">
                <a:tableStyleId>{5C22544A-7EE6-4342-B048-85BDC9FD1C3A}</a:tableStyleId>
              </a:tblPr>
              <a:tblGrid>
                <a:gridCol w="1597098">
                  <a:extLst>
                    <a:ext uri="{9D8B030D-6E8A-4147-A177-3AD203B41FA5}">
                      <a16:colId xmlns:a16="http://schemas.microsoft.com/office/drawing/2014/main" val="2036753270"/>
                    </a:ext>
                  </a:extLst>
                </a:gridCol>
                <a:gridCol w="8585905">
                  <a:extLst>
                    <a:ext uri="{9D8B030D-6E8A-4147-A177-3AD203B41FA5}">
                      <a16:colId xmlns:a16="http://schemas.microsoft.com/office/drawing/2014/main" val="785704512"/>
                    </a:ext>
                  </a:extLst>
                </a:gridCol>
              </a:tblGrid>
              <a:tr h="370840">
                <a:tc rowSpan="3">
                  <a:txBody>
                    <a:bodyPr/>
                    <a:lstStyle/>
                    <a:p>
                      <a:pPr algn="ctr"/>
                      <a:endParaRPr lang="en-US" dirty="0" smtClean="0"/>
                    </a:p>
                    <a:p>
                      <a:pPr algn="ctr"/>
                      <a:endParaRPr lang="en-US" dirty="0" smtClean="0"/>
                    </a:p>
                    <a:p>
                      <a:pPr algn="ctr"/>
                      <a:r>
                        <a:rPr lang="en-US" sz="1600" dirty="0" smtClean="0">
                          <a:latin typeface="Calibri" panose="020F0502020204030204" pitchFamily="34" charset="0"/>
                          <a:cs typeface="Calibri" panose="020F0502020204030204" pitchFamily="34" charset="0"/>
                        </a:rPr>
                        <a:t>1.1.2</a:t>
                      </a:r>
                    </a:p>
                    <a:p>
                      <a:pPr algn="ctr"/>
                      <a:r>
                        <a:rPr lang="en-US" sz="1600" dirty="0" smtClean="0">
                          <a:latin typeface="Calibri" panose="020F0502020204030204" pitchFamily="34" charset="0"/>
                          <a:cs typeface="Calibri" panose="020F0502020204030204" pitchFamily="34" charset="0"/>
                        </a:rPr>
                        <a:t>Child</a:t>
                      </a:r>
                      <a:r>
                        <a:rPr lang="en-US" sz="1600" baseline="0" dirty="0" smtClean="0">
                          <a:latin typeface="Calibri" panose="020F0502020204030204" pitchFamily="34" charset="0"/>
                          <a:cs typeface="Calibri" panose="020F0502020204030204" pitchFamily="34" charset="0"/>
                        </a:rPr>
                        <a:t> </a:t>
                      </a:r>
                      <a:r>
                        <a:rPr lang="en-US" sz="1600" baseline="0" dirty="0" err="1" smtClean="0">
                          <a:latin typeface="Calibri" panose="020F0502020204030204" pitchFamily="34" charset="0"/>
                          <a:cs typeface="Calibri" panose="020F0502020204030204" pitchFamily="34" charset="0"/>
                        </a:rPr>
                        <a:t>centred</a:t>
                      </a:r>
                      <a:endParaRPr lang="en-AU" sz="1600" dirty="0">
                        <a:latin typeface="Calibri" panose="020F0502020204030204" pitchFamily="34" charset="0"/>
                        <a:cs typeface="Calibri" panose="020F0502020204030204" pitchFamily="34" charset="0"/>
                      </a:endParaRPr>
                    </a:p>
                  </a:txBody>
                  <a:tcPr/>
                </a:tc>
                <a:tc>
                  <a:txBody>
                    <a:bodyPr/>
                    <a:lstStyle/>
                    <a:p>
                      <a:r>
                        <a:rPr lang="en-US" sz="1400" dirty="0" smtClean="0">
                          <a:latin typeface="Calibri" panose="020F0502020204030204" pitchFamily="34" charset="0"/>
                          <a:cs typeface="Calibri" panose="020F0502020204030204" pitchFamily="34" charset="0"/>
                        </a:rPr>
                        <a:t>Do you follow inquiry based curriculum? How is the balance between educator led and child initiated activities sit in your program? Is it documented? </a:t>
                      </a:r>
                    </a:p>
                    <a:p>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069821624"/>
                  </a:ext>
                </a:extLst>
              </a:tr>
              <a:tr h="370840">
                <a:tc vMerge="1">
                  <a:txBody>
                    <a:bodyPr/>
                    <a:lstStyle/>
                    <a:p>
                      <a:endParaRPr lang="en-AU" dirty="0"/>
                    </a:p>
                  </a:txBody>
                  <a:tcPr/>
                </a:tc>
                <a:tc>
                  <a:txBody>
                    <a:bodyPr/>
                    <a:lstStyle/>
                    <a:p>
                      <a:r>
                        <a:rPr lang="en-US" sz="1400" dirty="0" smtClean="0">
                          <a:latin typeface="Calibri" panose="020F0502020204030204" pitchFamily="34" charset="0"/>
                          <a:cs typeface="Calibri" panose="020F0502020204030204" pitchFamily="34" charset="0"/>
                        </a:rPr>
                        <a:t>Are the families consulted for the kind of celebrations they do at home, festivals they celebrate, food they cook and eat, traditions they follow? How often are families informed about child’s progress, learning? Is parent’s feedback requested on the observations and learning stories?</a:t>
                      </a:r>
                    </a:p>
                  </a:txBody>
                  <a:tcPr/>
                </a:tc>
                <a:extLst>
                  <a:ext uri="{0D108BD9-81ED-4DB2-BD59-A6C34878D82A}">
                    <a16:rowId xmlns:a16="http://schemas.microsoft.com/office/drawing/2014/main" val="3836854756"/>
                  </a:ext>
                </a:extLst>
              </a:tr>
              <a:tr h="370840">
                <a:tc vMerge="1">
                  <a:txBody>
                    <a:bodyPr/>
                    <a:lstStyle/>
                    <a:p>
                      <a:endParaRPr lang="en-AU"/>
                    </a:p>
                  </a:txBody>
                  <a:tcPr/>
                </a:tc>
                <a:tc>
                  <a:txBody>
                    <a:bodyPr/>
                    <a:lstStyle/>
                    <a:p>
                      <a:r>
                        <a:rPr lang="en-US" sz="1400" baseline="0" dirty="0" smtClean="0">
                          <a:latin typeface="Calibri" panose="020F0502020204030204" pitchFamily="34" charset="0"/>
                          <a:cs typeface="Calibri" panose="020F0502020204030204" pitchFamily="34" charset="0"/>
                        </a:rPr>
                        <a:t>Is the program modified based on child’s interest? Is anyone forced to follow routine or educational experiences? Is there a good mix of all skill sets in your program? Are the experiences repeated for better retention?  </a:t>
                      </a:r>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081254494"/>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4209904875"/>
              </p:ext>
            </p:extLst>
          </p:nvPr>
        </p:nvGraphicFramePr>
        <p:xfrm>
          <a:off x="1422398" y="4022485"/>
          <a:ext cx="10183003" cy="1981200"/>
        </p:xfrm>
        <a:graphic>
          <a:graphicData uri="http://schemas.openxmlformats.org/drawingml/2006/table">
            <a:tbl>
              <a:tblPr firstRow="1" bandRow="1">
                <a:tableStyleId>{5C22544A-7EE6-4342-B048-85BDC9FD1C3A}</a:tableStyleId>
              </a:tblPr>
              <a:tblGrid>
                <a:gridCol w="1597098">
                  <a:extLst>
                    <a:ext uri="{9D8B030D-6E8A-4147-A177-3AD203B41FA5}">
                      <a16:colId xmlns:a16="http://schemas.microsoft.com/office/drawing/2014/main" val="1833036706"/>
                    </a:ext>
                  </a:extLst>
                </a:gridCol>
                <a:gridCol w="8585905">
                  <a:extLst>
                    <a:ext uri="{9D8B030D-6E8A-4147-A177-3AD203B41FA5}">
                      <a16:colId xmlns:a16="http://schemas.microsoft.com/office/drawing/2014/main" val="2569336938"/>
                    </a:ext>
                  </a:extLst>
                </a:gridCol>
              </a:tblGrid>
              <a:tr h="370840">
                <a:tc rowSpan="3">
                  <a:txBody>
                    <a:bodyPr/>
                    <a:lstStyle/>
                    <a:p>
                      <a:pPr algn="ctr"/>
                      <a:endParaRPr lang="en-US" dirty="0" smtClean="0"/>
                    </a:p>
                    <a:p>
                      <a:pPr algn="ctr"/>
                      <a:r>
                        <a:rPr lang="en-US" sz="1600" dirty="0" smtClean="0">
                          <a:latin typeface="Calibri" panose="020F0502020204030204" pitchFamily="34" charset="0"/>
                          <a:cs typeface="Calibri" panose="020F0502020204030204" pitchFamily="34" charset="0"/>
                        </a:rPr>
                        <a:t>1.1.3</a:t>
                      </a:r>
                    </a:p>
                    <a:p>
                      <a:pPr algn="ctr"/>
                      <a:r>
                        <a:rPr lang="en-US" sz="1600" dirty="0" smtClean="0">
                          <a:latin typeface="Calibri" panose="020F0502020204030204" pitchFamily="34" charset="0"/>
                          <a:cs typeface="Calibri" panose="020F0502020204030204" pitchFamily="34" charset="0"/>
                        </a:rPr>
                        <a:t>Program learning opportunities</a:t>
                      </a:r>
                      <a:endParaRPr lang="en-AU" sz="1600" dirty="0">
                        <a:latin typeface="Calibri" panose="020F0502020204030204" pitchFamily="34" charset="0"/>
                        <a:cs typeface="Calibri" panose="020F0502020204030204" pitchFamily="34" charset="0"/>
                      </a:endParaRPr>
                    </a:p>
                  </a:txBody>
                  <a:tcPr/>
                </a:tc>
                <a:tc>
                  <a:txBody>
                    <a:bodyPr/>
                    <a:lstStyle/>
                    <a:p>
                      <a:r>
                        <a:rPr lang="en-US" sz="1400" dirty="0" smtClean="0">
                          <a:latin typeface="Calibri" panose="020F0502020204030204" pitchFamily="34" charset="0"/>
                          <a:cs typeface="Calibri" panose="020F0502020204030204" pitchFamily="34" charset="0"/>
                        </a:rPr>
                        <a:t>Is the planning cycle followed? Is the “reflect” part</a:t>
                      </a:r>
                      <a:r>
                        <a:rPr lang="en-US" sz="1400" baseline="0" dirty="0" smtClean="0">
                          <a:latin typeface="Calibri" panose="020F0502020204030204" pitchFamily="34" charset="0"/>
                          <a:cs typeface="Calibri" panose="020F0502020204030204" pitchFamily="34" charset="0"/>
                        </a:rPr>
                        <a:t> of planning cycle documented? Is f</a:t>
                      </a:r>
                      <a:r>
                        <a:rPr lang="en-US" sz="1400" dirty="0" smtClean="0">
                          <a:latin typeface="Calibri" panose="020F0502020204030204" pitchFamily="34" charset="0"/>
                          <a:cs typeface="Calibri" panose="020F0502020204030204" pitchFamily="34" charset="0"/>
                        </a:rPr>
                        <a:t>uture plan mentioned for previous program is incorporated in next program? Are those experiences repeated to see the progress? Is it documented</a:t>
                      </a:r>
                      <a:r>
                        <a:rPr lang="en-US" sz="1400" baseline="0" dirty="0" smtClean="0">
                          <a:latin typeface="Calibri" panose="020F0502020204030204" pitchFamily="34" charset="0"/>
                          <a:cs typeface="Calibri" panose="020F0502020204030204" pitchFamily="34" charset="0"/>
                        </a:rPr>
                        <a:t> in form of reflection and observation?</a:t>
                      </a:r>
                      <a:endParaRPr lang="en-US" sz="1400" dirty="0" smtClean="0">
                        <a:latin typeface="Calibri" panose="020F0502020204030204" pitchFamily="34" charset="0"/>
                        <a:cs typeface="Calibri" panose="020F0502020204030204" pitchFamily="34" charset="0"/>
                      </a:endParaRPr>
                    </a:p>
                    <a:p>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61174672"/>
                  </a:ext>
                </a:extLst>
              </a:tr>
              <a:tr h="370840">
                <a:tc vMerge="1">
                  <a:txBody>
                    <a:bodyPr/>
                    <a:lstStyle/>
                    <a:p>
                      <a:endParaRPr lang="en-AU" dirty="0"/>
                    </a:p>
                  </a:txBody>
                  <a:tcPr/>
                </a:tc>
                <a:tc>
                  <a:txBody>
                    <a:bodyPr/>
                    <a:lstStyle/>
                    <a:p>
                      <a:r>
                        <a:rPr lang="en-US" sz="1400" dirty="0" smtClean="0">
                          <a:latin typeface="Calibri" panose="020F0502020204030204" pitchFamily="34" charset="0"/>
                          <a:cs typeface="Calibri" panose="020F0502020204030204" pitchFamily="34" charset="0"/>
                        </a:rPr>
                        <a:t>Is there is a</a:t>
                      </a:r>
                      <a:r>
                        <a:rPr lang="en-US" sz="1400" baseline="0" dirty="0" smtClean="0">
                          <a:latin typeface="Calibri" panose="020F0502020204030204" pitchFamily="34" charset="0"/>
                          <a:cs typeface="Calibri" panose="020F0502020204030204" pitchFamily="34" charset="0"/>
                        </a:rPr>
                        <a:t> good mix of planned and spontaneous opportunities? Are routines structured in a fun way? (in form of song for packing the mess or washing the hands) or a timer and race to pack up mess? </a:t>
                      </a:r>
                      <a:endParaRPr lang="en-US" sz="1400"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36693103"/>
                  </a:ext>
                </a:extLst>
              </a:tr>
              <a:tr h="370840">
                <a:tc vMerge="1">
                  <a:txBody>
                    <a:bodyPr/>
                    <a:lstStyle/>
                    <a:p>
                      <a:endParaRPr lang="en-AU"/>
                    </a:p>
                  </a:txBody>
                  <a:tcPr/>
                </a:tc>
                <a:tc>
                  <a:txBody>
                    <a:bodyPr/>
                    <a:lstStyle/>
                    <a:p>
                      <a:r>
                        <a:rPr lang="en-US" sz="1400" baseline="0" dirty="0" smtClean="0">
                          <a:latin typeface="Calibri" panose="020F0502020204030204" pitchFamily="34" charset="0"/>
                          <a:cs typeface="Calibri" panose="020F0502020204030204" pitchFamily="34" charset="0"/>
                        </a:rPr>
                        <a:t>Are routines embedded in program or changed frequently? How are routines explained to new children and families? Are routines made innovative to seek and maintain children’s attention?   </a:t>
                      </a:r>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2478297"/>
                  </a:ext>
                </a:extLst>
              </a:tr>
            </a:tbl>
          </a:graphicData>
        </a:graphic>
      </p:graphicFrame>
    </p:spTree>
    <p:extLst>
      <p:ext uri="{BB962C8B-B14F-4D97-AF65-F5344CB8AC3E}">
        <p14:creationId xmlns:p14="http://schemas.microsoft.com/office/powerpoint/2010/main" val="81533646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16" presetClass="entr" presetSubtype="37"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49536" y="585228"/>
            <a:ext cx="7368652" cy="662361"/>
          </a:xfrm>
          <a:prstGeom prst="rect">
            <a:avLst/>
          </a:prstGeom>
          <a:noFill/>
        </p:spPr>
        <p:txBody>
          <a:bodyPr wrap="square" rtlCol="0" anchor="b">
            <a:spAutoFit/>
          </a:bodyPr>
          <a:lstStyle/>
          <a:p>
            <a:pPr>
              <a:lnSpc>
                <a:spcPct val="125000"/>
              </a:lnSpc>
            </a:pPr>
            <a:r>
              <a:rPr lang="en-US" sz="3200" dirty="0" smtClean="0">
                <a:solidFill>
                  <a:schemeClr val="tx1">
                    <a:lumMod val="65000"/>
                    <a:lumOff val="35000"/>
                  </a:schemeClr>
                </a:solidFill>
                <a:latin typeface="Calibri" panose="020F0502020204030204" pitchFamily="34" charset="0"/>
                <a:cs typeface="Calibri" panose="020F0502020204030204" pitchFamily="34" charset="0"/>
              </a:rPr>
              <a:t>QA 1 Educational program and practice</a:t>
            </a:r>
            <a:endParaRPr lang="en-US" sz="3200" dirty="0">
              <a:solidFill>
                <a:schemeClr val="tx1">
                  <a:lumMod val="65000"/>
                  <a:lumOff val="35000"/>
                </a:schemeClr>
              </a:solidFill>
              <a:latin typeface="Calibri" panose="020F0502020204030204" pitchFamily="34" charset="0"/>
              <a:cs typeface="Calibri" panose="020F0502020204030204" pitchFamily="34" charset="0"/>
            </a:endParaRPr>
          </a:p>
        </p:txBody>
      </p:sp>
      <p:cxnSp>
        <p:nvCxnSpPr>
          <p:cNvPr id="5" name="Straight Connector 4"/>
          <p:cNvCxnSpPr/>
          <p:nvPr/>
        </p:nvCxnSpPr>
        <p:spPr>
          <a:xfrm>
            <a:off x="5936854" y="1322422"/>
            <a:ext cx="365760" cy="0"/>
          </a:xfrm>
          <a:prstGeom prst="line">
            <a:avLst/>
          </a:prstGeom>
          <a:ln w="63500" cap="rnd">
            <a:gradFill>
              <a:gsLst>
                <a:gs pos="0">
                  <a:schemeClr val="accent4"/>
                </a:gs>
                <a:gs pos="100000">
                  <a:schemeClr val="accent1"/>
                </a:gs>
              </a:gsLst>
              <a:lin ang="2700000" scaled="0"/>
            </a:gradFill>
            <a:roun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B26CCEE-4AEC-4462-ACB9-CED48F2D6AAF}"/>
              </a:ext>
            </a:extLst>
          </p:cNvPr>
          <p:cNvGrpSpPr/>
          <p:nvPr/>
        </p:nvGrpSpPr>
        <p:grpSpPr>
          <a:xfrm rot="2838935">
            <a:off x="-1098262" y="-5595917"/>
            <a:ext cx="5956770" cy="11191834"/>
            <a:chOff x="1088279" y="-318055"/>
            <a:chExt cx="5609677" cy="10539702"/>
          </a:xfrm>
          <a:gradFill flip="none" rotWithShape="1">
            <a:gsLst>
              <a:gs pos="0">
                <a:schemeClr val="accent2">
                  <a:lumMod val="5000"/>
                  <a:lumOff val="95000"/>
                </a:schemeClr>
              </a:gs>
              <a:gs pos="50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grpSpPr>
        <p:grpSp>
          <p:nvGrpSpPr>
            <p:cNvPr id="8" name="Group 7">
              <a:extLst>
                <a:ext uri="{FF2B5EF4-FFF2-40B4-BE49-F238E27FC236}">
                  <a16:creationId xmlns:a16="http://schemas.microsoft.com/office/drawing/2014/main" id="{FDE05A9F-F6BF-40C7-BA98-E64807D59A7D}"/>
                </a:ext>
              </a:extLst>
            </p:cNvPr>
            <p:cNvGrpSpPr/>
            <p:nvPr/>
          </p:nvGrpSpPr>
          <p:grpSpPr>
            <a:xfrm rot="18900000">
              <a:off x="2815913" y="-318055"/>
              <a:ext cx="2154411" cy="5609677"/>
              <a:chOff x="1615265" y="365759"/>
              <a:chExt cx="2154411" cy="5609677"/>
            </a:xfrm>
            <a:grpFill/>
          </p:grpSpPr>
          <p:sp>
            <p:nvSpPr>
              <p:cNvPr id="23" name="Oval 22">
                <a:extLst>
                  <a:ext uri="{FF2B5EF4-FFF2-40B4-BE49-F238E27FC236}">
                    <a16:creationId xmlns:a16="http://schemas.microsoft.com/office/drawing/2014/main" id="{DBF5D012-02D4-46C9-A406-FC04E64B513C}"/>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24" name="Group 23">
                <a:extLst>
                  <a:ext uri="{FF2B5EF4-FFF2-40B4-BE49-F238E27FC236}">
                    <a16:creationId xmlns:a16="http://schemas.microsoft.com/office/drawing/2014/main" id="{9434D4AF-8011-457A-9622-8BD4BD4ED53D}"/>
                  </a:ext>
                </a:extLst>
              </p:cNvPr>
              <p:cNvGrpSpPr/>
              <p:nvPr/>
            </p:nvGrpSpPr>
            <p:grpSpPr>
              <a:xfrm>
                <a:off x="1844378" y="2099144"/>
                <a:ext cx="1684679" cy="2142907"/>
                <a:chOff x="1781096" y="3505436"/>
                <a:chExt cx="1873901" cy="2010322"/>
              </a:xfrm>
              <a:grpFill/>
            </p:grpSpPr>
            <p:sp>
              <p:nvSpPr>
                <p:cNvPr id="26" name="Freeform 10">
                  <a:extLst>
                    <a:ext uri="{FF2B5EF4-FFF2-40B4-BE49-F238E27FC236}">
                      <a16:creationId xmlns:a16="http://schemas.microsoft.com/office/drawing/2014/main" id="{98D99D52-9AE8-421A-A7B3-3AA96462CD0C}"/>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7" name="Freeform 10">
                  <a:extLst>
                    <a:ext uri="{FF2B5EF4-FFF2-40B4-BE49-F238E27FC236}">
                      <a16:creationId xmlns:a16="http://schemas.microsoft.com/office/drawing/2014/main" id="{9AEFFC0B-F8A0-451A-9437-1AA2C01B6A8D}"/>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5" name="Oval 24">
                <a:extLst>
                  <a:ext uri="{FF2B5EF4-FFF2-40B4-BE49-F238E27FC236}">
                    <a16:creationId xmlns:a16="http://schemas.microsoft.com/office/drawing/2014/main" id="{4986DB1B-2219-4B6B-A8A1-B3A7953826F3}"/>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9" name="Group 8">
              <a:extLst>
                <a:ext uri="{FF2B5EF4-FFF2-40B4-BE49-F238E27FC236}">
                  <a16:creationId xmlns:a16="http://schemas.microsoft.com/office/drawing/2014/main" id="{00ED91E1-EE6D-442B-B4A8-B9FF29472ED6}"/>
                </a:ext>
              </a:extLst>
            </p:cNvPr>
            <p:cNvGrpSpPr/>
            <p:nvPr/>
          </p:nvGrpSpPr>
          <p:grpSpPr>
            <a:xfrm rot="13500000">
              <a:off x="2815912" y="2133322"/>
              <a:ext cx="2154411" cy="5609677"/>
              <a:chOff x="1615265" y="365759"/>
              <a:chExt cx="2154411" cy="5609677"/>
            </a:xfrm>
            <a:grpFill/>
          </p:grpSpPr>
          <p:sp>
            <p:nvSpPr>
              <p:cNvPr id="18" name="Oval 17">
                <a:extLst>
                  <a:ext uri="{FF2B5EF4-FFF2-40B4-BE49-F238E27FC236}">
                    <a16:creationId xmlns:a16="http://schemas.microsoft.com/office/drawing/2014/main" id="{58B9986D-C5DC-426A-A1C6-FB2763A0ADE8}"/>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9" name="Group 18">
                <a:extLst>
                  <a:ext uri="{FF2B5EF4-FFF2-40B4-BE49-F238E27FC236}">
                    <a16:creationId xmlns:a16="http://schemas.microsoft.com/office/drawing/2014/main" id="{313078F7-BFFC-4A33-9C14-D4599ACC7519}"/>
                  </a:ext>
                </a:extLst>
              </p:cNvPr>
              <p:cNvGrpSpPr/>
              <p:nvPr/>
            </p:nvGrpSpPr>
            <p:grpSpPr>
              <a:xfrm>
                <a:off x="1844378" y="2099144"/>
                <a:ext cx="1684679" cy="2142907"/>
                <a:chOff x="1781096" y="3505436"/>
                <a:chExt cx="1873901" cy="2010322"/>
              </a:xfrm>
              <a:grpFill/>
            </p:grpSpPr>
            <p:sp>
              <p:nvSpPr>
                <p:cNvPr id="21" name="Freeform 10">
                  <a:extLst>
                    <a:ext uri="{FF2B5EF4-FFF2-40B4-BE49-F238E27FC236}">
                      <a16:creationId xmlns:a16="http://schemas.microsoft.com/office/drawing/2014/main" id="{97D4E584-FB5B-4CD4-8805-DB5109ED03EE}"/>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2" name="Freeform 10">
                  <a:extLst>
                    <a:ext uri="{FF2B5EF4-FFF2-40B4-BE49-F238E27FC236}">
                      <a16:creationId xmlns:a16="http://schemas.microsoft.com/office/drawing/2014/main" id="{7199710B-B201-4246-893D-C28584078F6F}"/>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0" name="Oval 19">
                <a:extLst>
                  <a:ext uri="{FF2B5EF4-FFF2-40B4-BE49-F238E27FC236}">
                    <a16:creationId xmlns:a16="http://schemas.microsoft.com/office/drawing/2014/main" id="{DA9F2D74-BD61-44BB-B470-55BEA05EA076}"/>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0" name="Freeform 10">
              <a:extLst>
                <a:ext uri="{FF2B5EF4-FFF2-40B4-BE49-F238E27FC236}">
                  <a16:creationId xmlns:a16="http://schemas.microsoft.com/office/drawing/2014/main" id="{1E4C30B7-0E37-4EE8-B081-F32831AF1269}"/>
                </a:ext>
              </a:extLst>
            </p:cNvPr>
            <p:cNvSpPr>
              <a:spLocks/>
            </p:cNvSpPr>
            <p:nvPr/>
          </p:nvSpPr>
          <p:spPr bwMode="auto">
            <a:xfrm rot="16200000">
              <a:off x="3098438" y="3496564"/>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nvGrpSpPr>
            <p:cNvPr id="11" name="Group 10">
              <a:extLst>
                <a:ext uri="{FF2B5EF4-FFF2-40B4-BE49-F238E27FC236}">
                  <a16:creationId xmlns:a16="http://schemas.microsoft.com/office/drawing/2014/main" id="{F829269B-D380-44D4-AA50-8BFD6FFDE27A}"/>
                </a:ext>
              </a:extLst>
            </p:cNvPr>
            <p:cNvGrpSpPr/>
            <p:nvPr/>
          </p:nvGrpSpPr>
          <p:grpSpPr>
            <a:xfrm rot="18900000">
              <a:off x="2824045" y="4611970"/>
              <a:ext cx="2154411" cy="5609677"/>
              <a:chOff x="1615265" y="365759"/>
              <a:chExt cx="2154411" cy="5609677"/>
            </a:xfrm>
            <a:grpFill/>
          </p:grpSpPr>
          <p:sp>
            <p:nvSpPr>
              <p:cNvPr id="13" name="Oval 12">
                <a:extLst>
                  <a:ext uri="{FF2B5EF4-FFF2-40B4-BE49-F238E27FC236}">
                    <a16:creationId xmlns:a16="http://schemas.microsoft.com/office/drawing/2014/main" id="{724ED544-8E4B-4516-BC22-BF67291C15DB}"/>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4" name="Group 13">
                <a:extLst>
                  <a:ext uri="{FF2B5EF4-FFF2-40B4-BE49-F238E27FC236}">
                    <a16:creationId xmlns:a16="http://schemas.microsoft.com/office/drawing/2014/main" id="{643B7056-3D3C-4DCA-8841-3A57256622D9}"/>
                  </a:ext>
                </a:extLst>
              </p:cNvPr>
              <p:cNvGrpSpPr/>
              <p:nvPr/>
            </p:nvGrpSpPr>
            <p:grpSpPr>
              <a:xfrm>
                <a:off x="1844378" y="2099144"/>
                <a:ext cx="1684679" cy="2142907"/>
                <a:chOff x="1781096" y="3505436"/>
                <a:chExt cx="1873901" cy="2010322"/>
              </a:xfrm>
              <a:grpFill/>
            </p:grpSpPr>
            <p:sp>
              <p:nvSpPr>
                <p:cNvPr id="16" name="Freeform 10">
                  <a:extLst>
                    <a:ext uri="{FF2B5EF4-FFF2-40B4-BE49-F238E27FC236}">
                      <a16:creationId xmlns:a16="http://schemas.microsoft.com/office/drawing/2014/main" id="{4951AD9B-AECD-422F-A9FF-81E4E2AF1F8A}"/>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17" name="Freeform 10">
                  <a:extLst>
                    <a:ext uri="{FF2B5EF4-FFF2-40B4-BE49-F238E27FC236}">
                      <a16:creationId xmlns:a16="http://schemas.microsoft.com/office/drawing/2014/main" id="{5FC18763-D863-4126-885D-F185D287AD95}"/>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15" name="Oval 14">
                <a:extLst>
                  <a:ext uri="{FF2B5EF4-FFF2-40B4-BE49-F238E27FC236}">
                    <a16:creationId xmlns:a16="http://schemas.microsoft.com/office/drawing/2014/main" id="{929BB849-DB10-43F7-9430-A1CB34D0C65A}"/>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2" name="Freeform 10">
              <a:extLst>
                <a:ext uri="{FF2B5EF4-FFF2-40B4-BE49-F238E27FC236}">
                  <a16:creationId xmlns:a16="http://schemas.microsoft.com/office/drawing/2014/main" id="{12E3258E-53B5-4C9D-8D14-0D031AB0AF0B}"/>
                </a:ext>
              </a:extLst>
            </p:cNvPr>
            <p:cNvSpPr>
              <a:spLocks/>
            </p:cNvSpPr>
            <p:nvPr/>
          </p:nvSpPr>
          <p:spPr bwMode="auto">
            <a:xfrm rot="5400000">
              <a:off x="2962579" y="5911079"/>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graphicFrame>
        <p:nvGraphicFramePr>
          <p:cNvPr id="4" name="Table 3"/>
          <p:cNvGraphicFramePr>
            <a:graphicFrameLocks noGrp="1"/>
          </p:cNvGraphicFramePr>
          <p:nvPr>
            <p:extLst>
              <p:ext uri="{D42A27DB-BD31-4B8C-83A1-F6EECF244321}">
                <p14:modId xmlns:p14="http://schemas.microsoft.com/office/powerpoint/2010/main" val="659390337"/>
              </p:ext>
            </p:extLst>
          </p:nvPr>
        </p:nvGraphicFramePr>
        <p:xfrm>
          <a:off x="1422398" y="1364709"/>
          <a:ext cx="10436047" cy="1407160"/>
        </p:xfrm>
        <a:graphic>
          <a:graphicData uri="http://schemas.openxmlformats.org/drawingml/2006/table">
            <a:tbl>
              <a:tblPr firstRow="1" bandRow="1">
                <a:tableStyleId>{5C22544A-7EE6-4342-B048-85BDC9FD1C3A}</a:tableStyleId>
              </a:tblPr>
              <a:tblGrid>
                <a:gridCol w="1636785">
                  <a:extLst>
                    <a:ext uri="{9D8B030D-6E8A-4147-A177-3AD203B41FA5}">
                      <a16:colId xmlns:a16="http://schemas.microsoft.com/office/drawing/2014/main" val="2036753270"/>
                    </a:ext>
                  </a:extLst>
                </a:gridCol>
                <a:gridCol w="8799262">
                  <a:extLst>
                    <a:ext uri="{9D8B030D-6E8A-4147-A177-3AD203B41FA5}">
                      <a16:colId xmlns:a16="http://schemas.microsoft.com/office/drawing/2014/main" val="785704512"/>
                    </a:ext>
                  </a:extLst>
                </a:gridCol>
              </a:tblGrid>
              <a:tr h="370840">
                <a:tc rowSpan="3">
                  <a:txBody>
                    <a:bodyPr/>
                    <a:lstStyle/>
                    <a:p>
                      <a:pPr algn="ctr"/>
                      <a:endParaRPr lang="en-US" dirty="0" smtClean="0"/>
                    </a:p>
                    <a:p>
                      <a:pPr algn="ctr"/>
                      <a:endParaRPr lang="en-US" dirty="0" smtClean="0"/>
                    </a:p>
                    <a:p>
                      <a:pPr algn="ctr"/>
                      <a:r>
                        <a:rPr lang="en-US" sz="1600" dirty="0" smtClean="0">
                          <a:latin typeface="Calibri" panose="020F0502020204030204" pitchFamily="34" charset="0"/>
                          <a:cs typeface="Calibri" panose="020F0502020204030204" pitchFamily="34" charset="0"/>
                        </a:rPr>
                        <a:t>1.2.1</a:t>
                      </a:r>
                    </a:p>
                    <a:p>
                      <a:pPr algn="ctr"/>
                      <a:r>
                        <a:rPr lang="en-US" sz="1600" dirty="0" smtClean="0">
                          <a:latin typeface="Calibri" panose="020F0502020204030204" pitchFamily="34" charset="0"/>
                          <a:cs typeface="Calibri" panose="020F0502020204030204" pitchFamily="34" charset="0"/>
                        </a:rPr>
                        <a:t>Intentional teaching</a:t>
                      </a:r>
                      <a:endParaRPr lang="en-AU" sz="1600" dirty="0">
                        <a:latin typeface="Calibri" panose="020F0502020204030204" pitchFamily="34" charset="0"/>
                        <a:cs typeface="Calibri" panose="020F0502020204030204" pitchFamily="34" charset="0"/>
                      </a:endParaRPr>
                    </a:p>
                  </a:txBody>
                  <a:tcPr/>
                </a:tc>
                <a:tc>
                  <a:txBody>
                    <a:bodyPr/>
                    <a:lstStyle/>
                    <a:p>
                      <a:r>
                        <a:rPr lang="en-US" sz="1400" dirty="0" smtClean="0">
                          <a:latin typeface="Calibri" panose="020F0502020204030204" pitchFamily="34" charset="0"/>
                          <a:cs typeface="Calibri" panose="020F0502020204030204" pitchFamily="34" charset="0"/>
                        </a:rPr>
                        <a:t>Do you follow positive role modelling? Do</a:t>
                      </a:r>
                      <a:r>
                        <a:rPr lang="en-US" sz="1400" baseline="0" dirty="0" smtClean="0">
                          <a:latin typeface="Calibri" panose="020F0502020204030204" pitchFamily="34" charset="0"/>
                          <a:cs typeface="Calibri" panose="020F0502020204030204" pitchFamily="34" charset="0"/>
                        </a:rPr>
                        <a:t> you “listen” to children? Are you available for children? </a:t>
                      </a:r>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069821624"/>
                  </a:ext>
                </a:extLst>
              </a:tr>
              <a:tr h="370840">
                <a:tc vMerge="1">
                  <a:txBody>
                    <a:bodyPr/>
                    <a:lstStyle/>
                    <a:p>
                      <a:endParaRPr lang="en-AU" dirty="0"/>
                    </a:p>
                  </a:txBody>
                  <a:tcPr/>
                </a:tc>
                <a:tc>
                  <a:txBody>
                    <a:bodyPr/>
                    <a:lstStyle/>
                    <a:p>
                      <a:r>
                        <a:rPr lang="en-US" sz="1400" dirty="0" smtClean="0">
                          <a:latin typeface="Calibri" panose="020F0502020204030204" pitchFamily="34" charset="0"/>
                          <a:cs typeface="Calibri" panose="020F0502020204030204" pitchFamily="34" charset="0"/>
                        </a:rPr>
                        <a:t>Do you give freedom of choice? If yes how? How</a:t>
                      </a:r>
                      <a:r>
                        <a:rPr lang="en-US" sz="1400" baseline="0" dirty="0" smtClean="0">
                          <a:latin typeface="Calibri" panose="020F0502020204030204" pitchFamily="34" charset="0"/>
                          <a:cs typeface="Calibri" panose="020F0502020204030204" pitchFamily="34" charset="0"/>
                        </a:rPr>
                        <a:t> do you differentiate between good choices and bad choices and how is it communicated? </a:t>
                      </a:r>
                      <a:endParaRPr lang="en-US" sz="1400"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36854756"/>
                  </a:ext>
                </a:extLst>
              </a:tr>
              <a:tr h="370840">
                <a:tc vMerge="1">
                  <a:txBody>
                    <a:bodyPr/>
                    <a:lstStyle/>
                    <a:p>
                      <a:endParaRPr lang="en-AU"/>
                    </a:p>
                  </a:txBody>
                  <a:tcPr/>
                </a:tc>
                <a:tc>
                  <a:txBody>
                    <a:bodyPr/>
                    <a:lstStyle/>
                    <a:p>
                      <a:r>
                        <a:rPr lang="en-US" sz="1400" baseline="0" dirty="0" smtClean="0">
                          <a:latin typeface="Calibri" panose="020F0502020204030204" pitchFamily="34" charset="0"/>
                          <a:cs typeface="Calibri" panose="020F0502020204030204" pitchFamily="34" charset="0"/>
                        </a:rPr>
                        <a:t>How do you communicate with children? Is it respectful? How is your non verbal communication? For example your body language? Do you get irritated when children make mess? What are your self regulation strategies with children?</a:t>
                      </a:r>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081254494"/>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616927271"/>
              </p:ext>
            </p:extLst>
          </p:nvPr>
        </p:nvGraphicFramePr>
        <p:xfrm>
          <a:off x="1422397" y="3016925"/>
          <a:ext cx="10395791" cy="1767840"/>
        </p:xfrm>
        <a:graphic>
          <a:graphicData uri="http://schemas.openxmlformats.org/drawingml/2006/table">
            <a:tbl>
              <a:tblPr firstRow="1" bandRow="1">
                <a:tableStyleId>{5C22544A-7EE6-4342-B048-85BDC9FD1C3A}</a:tableStyleId>
              </a:tblPr>
              <a:tblGrid>
                <a:gridCol w="1630472">
                  <a:extLst>
                    <a:ext uri="{9D8B030D-6E8A-4147-A177-3AD203B41FA5}">
                      <a16:colId xmlns:a16="http://schemas.microsoft.com/office/drawing/2014/main" val="1833036706"/>
                    </a:ext>
                  </a:extLst>
                </a:gridCol>
                <a:gridCol w="8765319">
                  <a:extLst>
                    <a:ext uri="{9D8B030D-6E8A-4147-A177-3AD203B41FA5}">
                      <a16:colId xmlns:a16="http://schemas.microsoft.com/office/drawing/2014/main" val="2569336938"/>
                    </a:ext>
                  </a:extLst>
                </a:gridCol>
              </a:tblGrid>
              <a:tr h="370840">
                <a:tc rowSpan="3">
                  <a:txBody>
                    <a:bodyPr/>
                    <a:lstStyle/>
                    <a:p>
                      <a:pPr algn="ctr"/>
                      <a:endParaRPr lang="en-US" dirty="0" smtClean="0"/>
                    </a:p>
                    <a:p>
                      <a:pPr algn="ctr"/>
                      <a:r>
                        <a:rPr lang="en-US" sz="1600" dirty="0" smtClean="0">
                          <a:latin typeface="Calibri" panose="020F0502020204030204" pitchFamily="34" charset="0"/>
                          <a:cs typeface="Calibri" panose="020F0502020204030204" pitchFamily="34" charset="0"/>
                        </a:rPr>
                        <a:t>1.2.2</a:t>
                      </a:r>
                    </a:p>
                    <a:p>
                      <a:pPr algn="ctr"/>
                      <a:r>
                        <a:rPr lang="en-US" sz="1600" dirty="0" smtClean="0">
                          <a:latin typeface="Calibri" panose="020F0502020204030204" pitchFamily="34" charset="0"/>
                          <a:cs typeface="Calibri" panose="020F0502020204030204" pitchFamily="34" charset="0"/>
                        </a:rPr>
                        <a:t>Responsive teaching and scaffolding</a:t>
                      </a:r>
                      <a:endParaRPr lang="en-AU" sz="1600" dirty="0">
                        <a:latin typeface="Calibri" panose="020F0502020204030204" pitchFamily="34" charset="0"/>
                        <a:cs typeface="Calibri" panose="020F0502020204030204" pitchFamily="34" charset="0"/>
                      </a:endParaRPr>
                    </a:p>
                  </a:txBody>
                  <a:tcPr/>
                </a:tc>
                <a:tc>
                  <a:txBody>
                    <a:bodyPr/>
                    <a:lstStyle/>
                    <a:p>
                      <a:r>
                        <a:rPr lang="en-US" sz="1400" dirty="0" smtClean="0">
                          <a:latin typeface="Calibri" panose="020F0502020204030204" pitchFamily="34" charset="0"/>
                          <a:cs typeface="Calibri" panose="020F0502020204030204" pitchFamily="34" charset="0"/>
                        </a:rPr>
                        <a:t>Do you maintain children’s agency? Do you sit with children? Do you eat with children? Do you</a:t>
                      </a:r>
                      <a:r>
                        <a:rPr lang="en-US" sz="1400" baseline="0" dirty="0" smtClean="0">
                          <a:latin typeface="Calibri" panose="020F0502020204030204" pitchFamily="34" charset="0"/>
                          <a:cs typeface="Calibri" panose="020F0502020204030204" pitchFamily="34" charset="0"/>
                        </a:rPr>
                        <a:t> draw with them? Do you participate in the fun games with children?</a:t>
                      </a:r>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61174672"/>
                  </a:ext>
                </a:extLst>
              </a:tr>
              <a:tr h="370840">
                <a:tc vMerge="1">
                  <a:txBody>
                    <a:bodyPr/>
                    <a:lstStyle/>
                    <a:p>
                      <a:endParaRPr lang="en-AU" dirty="0"/>
                    </a:p>
                  </a:txBody>
                  <a:tcPr/>
                </a:tc>
                <a:tc>
                  <a:txBody>
                    <a:bodyPr/>
                    <a:lstStyle/>
                    <a:p>
                      <a:r>
                        <a:rPr lang="en-US" sz="1400" dirty="0" smtClean="0">
                          <a:latin typeface="Calibri" panose="020F0502020204030204" pitchFamily="34" charset="0"/>
                          <a:cs typeface="Calibri" panose="020F0502020204030204" pitchFamily="34" charset="0"/>
                        </a:rPr>
                        <a:t>How do you resolve conflict between children? Is it just</a:t>
                      </a:r>
                      <a:r>
                        <a:rPr lang="en-US" sz="1400" baseline="0" dirty="0" smtClean="0">
                          <a:latin typeface="Calibri" panose="020F0502020204030204" pitchFamily="34" charset="0"/>
                          <a:cs typeface="Calibri" panose="020F0502020204030204" pitchFamily="34" charset="0"/>
                        </a:rPr>
                        <a:t> by saying no or do you tend to give examples or share stories to prove a point? </a:t>
                      </a:r>
                      <a:endParaRPr lang="en-US" sz="1400"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36693103"/>
                  </a:ext>
                </a:extLst>
              </a:tr>
              <a:tr h="370840">
                <a:tc vMerge="1">
                  <a:txBody>
                    <a:bodyPr/>
                    <a:lstStyle/>
                    <a:p>
                      <a:endParaRPr lang="en-AU"/>
                    </a:p>
                  </a:txBody>
                  <a:tcPr/>
                </a:tc>
                <a:tc>
                  <a:txBody>
                    <a:bodyPr/>
                    <a:lstStyle/>
                    <a:p>
                      <a:r>
                        <a:rPr lang="en-US" sz="1400" baseline="0" dirty="0" smtClean="0">
                          <a:latin typeface="Calibri" panose="020F0502020204030204" pitchFamily="34" charset="0"/>
                          <a:cs typeface="Calibri" panose="020F0502020204030204" pitchFamily="34" charset="0"/>
                        </a:rPr>
                        <a:t>Are there group learning opportunities available? If anyone chooses not to participate what is usually your approach? How do you try to include that child in group without forcing him to participate? (ask him to be around the same room, keep talking to him/her)   </a:t>
                      </a:r>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247829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789032726"/>
              </p:ext>
            </p:extLst>
          </p:nvPr>
        </p:nvGraphicFramePr>
        <p:xfrm>
          <a:off x="1422397" y="4882501"/>
          <a:ext cx="10395791" cy="1554480"/>
        </p:xfrm>
        <a:graphic>
          <a:graphicData uri="http://schemas.openxmlformats.org/drawingml/2006/table">
            <a:tbl>
              <a:tblPr firstRow="1" bandRow="1">
                <a:tableStyleId>{5C22544A-7EE6-4342-B048-85BDC9FD1C3A}</a:tableStyleId>
              </a:tblPr>
              <a:tblGrid>
                <a:gridCol w="1630472">
                  <a:extLst>
                    <a:ext uri="{9D8B030D-6E8A-4147-A177-3AD203B41FA5}">
                      <a16:colId xmlns:a16="http://schemas.microsoft.com/office/drawing/2014/main" val="2523438879"/>
                    </a:ext>
                  </a:extLst>
                </a:gridCol>
                <a:gridCol w="8765319">
                  <a:extLst>
                    <a:ext uri="{9D8B030D-6E8A-4147-A177-3AD203B41FA5}">
                      <a16:colId xmlns:a16="http://schemas.microsoft.com/office/drawing/2014/main" val="2102678676"/>
                    </a:ext>
                  </a:extLst>
                </a:gridCol>
              </a:tblGrid>
              <a:tr h="370840">
                <a:tc rowSpan="3">
                  <a:txBody>
                    <a:bodyPr/>
                    <a:lstStyle/>
                    <a:p>
                      <a:pPr algn="ctr"/>
                      <a:endParaRPr lang="en-US" dirty="0" smtClean="0"/>
                    </a:p>
                    <a:p>
                      <a:pPr algn="ctr"/>
                      <a:r>
                        <a:rPr lang="en-US" sz="1600" dirty="0" smtClean="0">
                          <a:latin typeface="Calibri" panose="020F0502020204030204" pitchFamily="34" charset="0"/>
                          <a:cs typeface="Calibri" panose="020F0502020204030204" pitchFamily="34" charset="0"/>
                        </a:rPr>
                        <a:t>1.2.3</a:t>
                      </a:r>
                    </a:p>
                    <a:p>
                      <a:pPr algn="ctr"/>
                      <a:r>
                        <a:rPr lang="en-US" sz="1600" dirty="0" smtClean="0">
                          <a:latin typeface="Calibri" panose="020F0502020204030204" pitchFamily="34" charset="0"/>
                          <a:cs typeface="Calibri" panose="020F0502020204030204" pitchFamily="34" charset="0"/>
                        </a:rPr>
                        <a:t>Child directed learning</a:t>
                      </a:r>
                      <a:endParaRPr lang="en-AU" sz="1600" dirty="0">
                        <a:latin typeface="Calibri" panose="020F0502020204030204" pitchFamily="34" charset="0"/>
                        <a:cs typeface="Calibri" panose="020F0502020204030204" pitchFamily="34" charset="0"/>
                      </a:endParaRPr>
                    </a:p>
                  </a:txBody>
                  <a:tcPr/>
                </a:tc>
                <a:tc>
                  <a:txBody>
                    <a:bodyPr/>
                    <a:lstStyle/>
                    <a:p>
                      <a:r>
                        <a:rPr lang="en-US" sz="1400" dirty="0" smtClean="0">
                          <a:latin typeface="Calibri" panose="020F0502020204030204" pitchFamily="34" charset="0"/>
                          <a:cs typeface="Calibri" panose="020F0502020204030204" pitchFamily="34" charset="0"/>
                        </a:rPr>
                        <a:t>Are children provided with freedom of choice? Do they have access to all the resources? Is free exploration leading to a meaningful learning journey?</a:t>
                      </a:r>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85379389"/>
                  </a:ext>
                </a:extLst>
              </a:tr>
              <a:tr h="370840">
                <a:tc vMerge="1">
                  <a:txBody>
                    <a:bodyPr/>
                    <a:lstStyle/>
                    <a:p>
                      <a:endParaRPr lang="en-AU" dirty="0"/>
                    </a:p>
                  </a:txBody>
                  <a:tcPr/>
                </a:tc>
                <a:tc>
                  <a:txBody>
                    <a:bodyPr/>
                    <a:lstStyle/>
                    <a:p>
                      <a:r>
                        <a:rPr lang="en-US" sz="1400" dirty="0" smtClean="0">
                          <a:latin typeface="Calibri" panose="020F0502020204030204" pitchFamily="34" charset="0"/>
                          <a:cs typeface="Calibri" panose="020F0502020204030204" pitchFamily="34" charset="0"/>
                        </a:rPr>
                        <a:t>Are you flexible to modify your planned experiences to accommodate spontaneous ones? If yes, are they documented?</a:t>
                      </a:r>
                    </a:p>
                  </a:txBody>
                  <a:tcPr/>
                </a:tc>
                <a:extLst>
                  <a:ext uri="{0D108BD9-81ED-4DB2-BD59-A6C34878D82A}">
                    <a16:rowId xmlns:a16="http://schemas.microsoft.com/office/drawing/2014/main" val="2161261508"/>
                  </a:ext>
                </a:extLst>
              </a:tr>
              <a:tr h="370840">
                <a:tc vMerge="1">
                  <a:txBody>
                    <a:bodyPr/>
                    <a:lstStyle/>
                    <a:p>
                      <a:endParaRPr lang="en-AU"/>
                    </a:p>
                  </a:txBody>
                  <a:tcPr/>
                </a:tc>
                <a:tc>
                  <a:txBody>
                    <a:bodyPr/>
                    <a:lstStyle/>
                    <a:p>
                      <a:r>
                        <a:rPr lang="en-US" sz="1400" baseline="0" dirty="0" smtClean="0">
                          <a:latin typeface="Calibri" panose="020F0502020204030204" pitchFamily="34" charset="0"/>
                          <a:cs typeface="Calibri" panose="020F0502020204030204" pitchFamily="34" charset="0"/>
                        </a:rPr>
                        <a:t>Are there any experiences which can engage children of all age groups? (park visits where there is something for everyone)</a:t>
                      </a:r>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39637083"/>
                  </a:ext>
                </a:extLst>
              </a:tr>
            </a:tbl>
          </a:graphicData>
        </a:graphic>
      </p:graphicFrame>
    </p:spTree>
    <p:extLst>
      <p:ext uri="{BB962C8B-B14F-4D97-AF65-F5344CB8AC3E}">
        <p14:creationId xmlns:p14="http://schemas.microsoft.com/office/powerpoint/2010/main" val="8601650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16" presetClass="entr" presetSubtype="37"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49536" y="585228"/>
            <a:ext cx="7368652" cy="662361"/>
          </a:xfrm>
          <a:prstGeom prst="rect">
            <a:avLst/>
          </a:prstGeom>
          <a:noFill/>
        </p:spPr>
        <p:txBody>
          <a:bodyPr wrap="square" rtlCol="0" anchor="b">
            <a:spAutoFit/>
          </a:bodyPr>
          <a:lstStyle/>
          <a:p>
            <a:pPr>
              <a:lnSpc>
                <a:spcPct val="125000"/>
              </a:lnSpc>
            </a:pPr>
            <a:r>
              <a:rPr lang="en-US" sz="3200" dirty="0" smtClean="0">
                <a:solidFill>
                  <a:schemeClr val="tx1">
                    <a:lumMod val="65000"/>
                    <a:lumOff val="35000"/>
                  </a:schemeClr>
                </a:solidFill>
                <a:latin typeface="Calibri" panose="020F0502020204030204" pitchFamily="34" charset="0"/>
                <a:cs typeface="Calibri" panose="020F0502020204030204" pitchFamily="34" charset="0"/>
              </a:rPr>
              <a:t>QA 1 Educational program and practice</a:t>
            </a:r>
            <a:endParaRPr lang="en-US" sz="3200" dirty="0">
              <a:solidFill>
                <a:schemeClr val="tx1">
                  <a:lumMod val="65000"/>
                  <a:lumOff val="35000"/>
                </a:schemeClr>
              </a:solidFill>
              <a:latin typeface="Calibri" panose="020F0502020204030204" pitchFamily="34" charset="0"/>
              <a:cs typeface="Calibri" panose="020F0502020204030204" pitchFamily="34" charset="0"/>
            </a:endParaRPr>
          </a:p>
        </p:txBody>
      </p:sp>
      <p:cxnSp>
        <p:nvCxnSpPr>
          <p:cNvPr id="5" name="Straight Connector 4"/>
          <p:cNvCxnSpPr/>
          <p:nvPr/>
        </p:nvCxnSpPr>
        <p:spPr>
          <a:xfrm>
            <a:off x="5936854" y="1322422"/>
            <a:ext cx="365760" cy="0"/>
          </a:xfrm>
          <a:prstGeom prst="line">
            <a:avLst/>
          </a:prstGeom>
          <a:ln w="63500" cap="rnd">
            <a:gradFill>
              <a:gsLst>
                <a:gs pos="0">
                  <a:schemeClr val="accent4"/>
                </a:gs>
                <a:gs pos="100000">
                  <a:schemeClr val="accent1"/>
                </a:gs>
              </a:gsLst>
              <a:lin ang="2700000" scaled="0"/>
            </a:gradFill>
            <a:roun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B26CCEE-4AEC-4462-ACB9-CED48F2D6AAF}"/>
              </a:ext>
            </a:extLst>
          </p:cNvPr>
          <p:cNvGrpSpPr/>
          <p:nvPr/>
        </p:nvGrpSpPr>
        <p:grpSpPr>
          <a:xfrm rot="2838935">
            <a:off x="-1098262" y="-5595917"/>
            <a:ext cx="5956770" cy="11191834"/>
            <a:chOff x="1088279" y="-318055"/>
            <a:chExt cx="5609677" cy="10539702"/>
          </a:xfrm>
          <a:gradFill flip="none" rotWithShape="1">
            <a:gsLst>
              <a:gs pos="0">
                <a:schemeClr val="accent2">
                  <a:lumMod val="5000"/>
                  <a:lumOff val="95000"/>
                </a:schemeClr>
              </a:gs>
              <a:gs pos="50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grpSpPr>
        <p:grpSp>
          <p:nvGrpSpPr>
            <p:cNvPr id="8" name="Group 7">
              <a:extLst>
                <a:ext uri="{FF2B5EF4-FFF2-40B4-BE49-F238E27FC236}">
                  <a16:creationId xmlns:a16="http://schemas.microsoft.com/office/drawing/2014/main" id="{FDE05A9F-F6BF-40C7-BA98-E64807D59A7D}"/>
                </a:ext>
              </a:extLst>
            </p:cNvPr>
            <p:cNvGrpSpPr/>
            <p:nvPr/>
          </p:nvGrpSpPr>
          <p:grpSpPr>
            <a:xfrm rot="18900000">
              <a:off x="2815913" y="-318055"/>
              <a:ext cx="2154411" cy="5609677"/>
              <a:chOff x="1615265" y="365759"/>
              <a:chExt cx="2154411" cy="5609677"/>
            </a:xfrm>
            <a:grpFill/>
          </p:grpSpPr>
          <p:sp>
            <p:nvSpPr>
              <p:cNvPr id="23" name="Oval 22">
                <a:extLst>
                  <a:ext uri="{FF2B5EF4-FFF2-40B4-BE49-F238E27FC236}">
                    <a16:creationId xmlns:a16="http://schemas.microsoft.com/office/drawing/2014/main" id="{DBF5D012-02D4-46C9-A406-FC04E64B513C}"/>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24" name="Group 23">
                <a:extLst>
                  <a:ext uri="{FF2B5EF4-FFF2-40B4-BE49-F238E27FC236}">
                    <a16:creationId xmlns:a16="http://schemas.microsoft.com/office/drawing/2014/main" id="{9434D4AF-8011-457A-9622-8BD4BD4ED53D}"/>
                  </a:ext>
                </a:extLst>
              </p:cNvPr>
              <p:cNvGrpSpPr/>
              <p:nvPr/>
            </p:nvGrpSpPr>
            <p:grpSpPr>
              <a:xfrm>
                <a:off x="1844378" y="2099144"/>
                <a:ext cx="1684679" cy="2142907"/>
                <a:chOff x="1781096" y="3505436"/>
                <a:chExt cx="1873901" cy="2010322"/>
              </a:xfrm>
              <a:grpFill/>
            </p:grpSpPr>
            <p:sp>
              <p:nvSpPr>
                <p:cNvPr id="26" name="Freeform 10">
                  <a:extLst>
                    <a:ext uri="{FF2B5EF4-FFF2-40B4-BE49-F238E27FC236}">
                      <a16:creationId xmlns:a16="http://schemas.microsoft.com/office/drawing/2014/main" id="{98D99D52-9AE8-421A-A7B3-3AA96462CD0C}"/>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7" name="Freeform 10">
                  <a:extLst>
                    <a:ext uri="{FF2B5EF4-FFF2-40B4-BE49-F238E27FC236}">
                      <a16:creationId xmlns:a16="http://schemas.microsoft.com/office/drawing/2014/main" id="{9AEFFC0B-F8A0-451A-9437-1AA2C01B6A8D}"/>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5" name="Oval 24">
                <a:extLst>
                  <a:ext uri="{FF2B5EF4-FFF2-40B4-BE49-F238E27FC236}">
                    <a16:creationId xmlns:a16="http://schemas.microsoft.com/office/drawing/2014/main" id="{4986DB1B-2219-4B6B-A8A1-B3A7953826F3}"/>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9" name="Group 8">
              <a:extLst>
                <a:ext uri="{FF2B5EF4-FFF2-40B4-BE49-F238E27FC236}">
                  <a16:creationId xmlns:a16="http://schemas.microsoft.com/office/drawing/2014/main" id="{00ED91E1-EE6D-442B-B4A8-B9FF29472ED6}"/>
                </a:ext>
              </a:extLst>
            </p:cNvPr>
            <p:cNvGrpSpPr/>
            <p:nvPr/>
          </p:nvGrpSpPr>
          <p:grpSpPr>
            <a:xfrm rot="13500000">
              <a:off x="2815912" y="2133322"/>
              <a:ext cx="2154411" cy="5609677"/>
              <a:chOff x="1615265" y="365759"/>
              <a:chExt cx="2154411" cy="5609677"/>
            </a:xfrm>
            <a:grpFill/>
          </p:grpSpPr>
          <p:sp>
            <p:nvSpPr>
              <p:cNvPr id="18" name="Oval 17">
                <a:extLst>
                  <a:ext uri="{FF2B5EF4-FFF2-40B4-BE49-F238E27FC236}">
                    <a16:creationId xmlns:a16="http://schemas.microsoft.com/office/drawing/2014/main" id="{58B9986D-C5DC-426A-A1C6-FB2763A0ADE8}"/>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9" name="Group 18">
                <a:extLst>
                  <a:ext uri="{FF2B5EF4-FFF2-40B4-BE49-F238E27FC236}">
                    <a16:creationId xmlns:a16="http://schemas.microsoft.com/office/drawing/2014/main" id="{313078F7-BFFC-4A33-9C14-D4599ACC7519}"/>
                  </a:ext>
                </a:extLst>
              </p:cNvPr>
              <p:cNvGrpSpPr/>
              <p:nvPr/>
            </p:nvGrpSpPr>
            <p:grpSpPr>
              <a:xfrm>
                <a:off x="1844378" y="2099144"/>
                <a:ext cx="1684679" cy="2142907"/>
                <a:chOff x="1781096" y="3505436"/>
                <a:chExt cx="1873901" cy="2010322"/>
              </a:xfrm>
              <a:grpFill/>
            </p:grpSpPr>
            <p:sp>
              <p:nvSpPr>
                <p:cNvPr id="21" name="Freeform 10">
                  <a:extLst>
                    <a:ext uri="{FF2B5EF4-FFF2-40B4-BE49-F238E27FC236}">
                      <a16:creationId xmlns:a16="http://schemas.microsoft.com/office/drawing/2014/main" id="{97D4E584-FB5B-4CD4-8805-DB5109ED03EE}"/>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2" name="Freeform 10">
                  <a:extLst>
                    <a:ext uri="{FF2B5EF4-FFF2-40B4-BE49-F238E27FC236}">
                      <a16:creationId xmlns:a16="http://schemas.microsoft.com/office/drawing/2014/main" id="{7199710B-B201-4246-893D-C28584078F6F}"/>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0" name="Oval 19">
                <a:extLst>
                  <a:ext uri="{FF2B5EF4-FFF2-40B4-BE49-F238E27FC236}">
                    <a16:creationId xmlns:a16="http://schemas.microsoft.com/office/drawing/2014/main" id="{DA9F2D74-BD61-44BB-B470-55BEA05EA076}"/>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0" name="Freeform 10">
              <a:extLst>
                <a:ext uri="{FF2B5EF4-FFF2-40B4-BE49-F238E27FC236}">
                  <a16:creationId xmlns:a16="http://schemas.microsoft.com/office/drawing/2014/main" id="{1E4C30B7-0E37-4EE8-B081-F32831AF1269}"/>
                </a:ext>
              </a:extLst>
            </p:cNvPr>
            <p:cNvSpPr>
              <a:spLocks/>
            </p:cNvSpPr>
            <p:nvPr/>
          </p:nvSpPr>
          <p:spPr bwMode="auto">
            <a:xfrm rot="16200000">
              <a:off x="3098438" y="3496564"/>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nvGrpSpPr>
            <p:cNvPr id="11" name="Group 10">
              <a:extLst>
                <a:ext uri="{FF2B5EF4-FFF2-40B4-BE49-F238E27FC236}">
                  <a16:creationId xmlns:a16="http://schemas.microsoft.com/office/drawing/2014/main" id="{F829269B-D380-44D4-AA50-8BFD6FFDE27A}"/>
                </a:ext>
              </a:extLst>
            </p:cNvPr>
            <p:cNvGrpSpPr/>
            <p:nvPr/>
          </p:nvGrpSpPr>
          <p:grpSpPr>
            <a:xfrm rot="18900000">
              <a:off x="2824045" y="4611970"/>
              <a:ext cx="2154411" cy="5609677"/>
              <a:chOff x="1615265" y="365759"/>
              <a:chExt cx="2154411" cy="5609677"/>
            </a:xfrm>
            <a:grpFill/>
          </p:grpSpPr>
          <p:sp>
            <p:nvSpPr>
              <p:cNvPr id="13" name="Oval 12">
                <a:extLst>
                  <a:ext uri="{FF2B5EF4-FFF2-40B4-BE49-F238E27FC236}">
                    <a16:creationId xmlns:a16="http://schemas.microsoft.com/office/drawing/2014/main" id="{724ED544-8E4B-4516-BC22-BF67291C15DB}"/>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4" name="Group 13">
                <a:extLst>
                  <a:ext uri="{FF2B5EF4-FFF2-40B4-BE49-F238E27FC236}">
                    <a16:creationId xmlns:a16="http://schemas.microsoft.com/office/drawing/2014/main" id="{643B7056-3D3C-4DCA-8841-3A57256622D9}"/>
                  </a:ext>
                </a:extLst>
              </p:cNvPr>
              <p:cNvGrpSpPr/>
              <p:nvPr/>
            </p:nvGrpSpPr>
            <p:grpSpPr>
              <a:xfrm>
                <a:off x="1844378" y="2099144"/>
                <a:ext cx="1684679" cy="2142907"/>
                <a:chOff x="1781096" y="3505436"/>
                <a:chExt cx="1873901" cy="2010322"/>
              </a:xfrm>
              <a:grpFill/>
            </p:grpSpPr>
            <p:sp>
              <p:nvSpPr>
                <p:cNvPr id="16" name="Freeform 10">
                  <a:extLst>
                    <a:ext uri="{FF2B5EF4-FFF2-40B4-BE49-F238E27FC236}">
                      <a16:creationId xmlns:a16="http://schemas.microsoft.com/office/drawing/2014/main" id="{4951AD9B-AECD-422F-A9FF-81E4E2AF1F8A}"/>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17" name="Freeform 10">
                  <a:extLst>
                    <a:ext uri="{FF2B5EF4-FFF2-40B4-BE49-F238E27FC236}">
                      <a16:creationId xmlns:a16="http://schemas.microsoft.com/office/drawing/2014/main" id="{5FC18763-D863-4126-885D-F185D287AD95}"/>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15" name="Oval 14">
                <a:extLst>
                  <a:ext uri="{FF2B5EF4-FFF2-40B4-BE49-F238E27FC236}">
                    <a16:creationId xmlns:a16="http://schemas.microsoft.com/office/drawing/2014/main" id="{929BB849-DB10-43F7-9430-A1CB34D0C65A}"/>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2" name="Freeform 10">
              <a:extLst>
                <a:ext uri="{FF2B5EF4-FFF2-40B4-BE49-F238E27FC236}">
                  <a16:creationId xmlns:a16="http://schemas.microsoft.com/office/drawing/2014/main" id="{12E3258E-53B5-4C9D-8D14-0D031AB0AF0B}"/>
                </a:ext>
              </a:extLst>
            </p:cNvPr>
            <p:cNvSpPr>
              <a:spLocks/>
            </p:cNvSpPr>
            <p:nvPr/>
          </p:nvSpPr>
          <p:spPr bwMode="auto">
            <a:xfrm rot="5400000">
              <a:off x="2962579" y="5911079"/>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graphicFrame>
        <p:nvGraphicFramePr>
          <p:cNvPr id="4" name="Table 3"/>
          <p:cNvGraphicFramePr>
            <a:graphicFrameLocks noGrp="1"/>
          </p:cNvGraphicFramePr>
          <p:nvPr>
            <p:extLst>
              <p:ext uri="{D42A27DB-BD31-4B8C-83A1-F6EECF244321}">
                <p14:modId xmlns:p14="http://schemas.microsoft.com/office/powerpoint/2010/main" val="154548257"/>
              </p:ext>
            </p:extLst>
          </p:nvPr>
        </p:nvGraphicFramePr>
        <p:xfrm>
          <a:off x="1422398" y="1364709"/>
          <a:ext cx="10436047" cy="1620520"/>
        </p:xfrm>
        <a:graphic>
          <a:graphicData uri="http://schemas.openxmlformats.org/drawingml/2006/table">
            <a:tbl>
              <a:tblPr firstRow="1" bandRow="1">
                <a:tableStyleId>{5C22544A-7EE6-4342-B048-85BDC9FD1C3A}</a:tableStyleId>
              </a:tblPr>
              <a:tblGrid>
                <a:gridCol w="1636785">
                  <a:extLst>
                    <a:ext uri="{9D8B030D-6E8A-4147-A177-3AD203B41FA5}">
                      <a16:colId xmlns:a16="http://schemas.microsoft.com/office/drawing/2014/main" val="2036753270"/>
                    </a:ext>
                  </a:extLst>
                </a:gridCol>
                <a:gridCol w="8799262">
                  <a:extLst>
                    <a:ext uri="{9D8B030D-6E8A-4147-A177-3AD203B41FA5}">
                      <a16:colId xmlns:a16="http://schemas.microsoft.com/office/drawing/2014/main" val="785704512"/>
                    </a:ext>
                  </a:extLst>
                </a:gridCol>
              </a:tblGrid>
              <a:tr h="370840">
                <a:tc rowSpan="3">
                  <a:txBody>
                    <a:bodyPr/>
                    <a:lstStyle/>
                    <a:p>
                      <a:pPr algn="ctr"/>
                      <a:endParaRPr lang="en-US" dirty="0" smtClean="0"/>
                    </a:p>
                    <a:p>
                      <a:pPr algn="ctr"/>
                      <a:endParaRPr lang="en-US" dirty="0" smtClean="0"/>
                    </a:p>
                    <a:p>
                      <a:pPr algn="ctr"/>
                      <a:r>
                        <a:rPr lang="en-US" sz="1600" dirty="0" smtClean="0">
                          <a:latin typeface="Calibri" panose="020F0502020204030204" pitchFamily="34" charset="0"/>
                          <a:cs typeface="Calibri" panose="020F0502020204030204" pitchFamily="34" charset="0"/>
                        </a:rPr>
                        <a:t>1.3.1</a:t>
                      </a:r>
                    </a:p>
                    <a:p>
                      <a:pPr algn="ctr"/>
                      <a:r>
                        <a:rPr lang="en-US" sz="1600" dirty="0" smtClean="0">
                          <a:latin typeface="Calibri" panose="020F0502020204030204" pitchFamily="34" charset="0"/>
                          <a:cs typeface="Calibri" panose="020F0502020204030204" pitchFamily="34" charset="0"/>
                        </a:rPr>
                        <a:t>Assessment and planning cycle</a:t>
                      </a:r>
                      <a:endParaRPr lang="en-AU" sz="1600" dirty="0">
                        <a:latin typeface="Calibri" panose="020F0502020204030204" pitchFamily="34" charset="0"/>
                        <a:cs typeface="Calibri" panose="020F0502020204030204" pitchFamily="34" charset="0"/>
                      </a:endParaRPr>
                    </a:p>
                  </a:txBody>
                  <a:tcPr/>
                </a:tc>
                <a:tc>
                  <a:txBody>
                    <a:bodyPr/>
                    <a:lstStyle/>
                    <a:p>
                      <a:r>
                        <a:rPr lang="en-US" sz="1400" dirty="0" smtClean="0">
                          <a:latin typeface="Calibri" panose="020F0502020204030204" pitchFamily="34" charset="0"/>
                          <a:cs typeface="Calibri" panose="020F0502020204030204" pitchFamily="34" charset="0"/>
                        </a:rPr>
                        <a:t>Is planning cycle being followed? Is</a:t>
                      </a:r>
                      <a:r>
                        <a:rPr lang="en-US" sz="1400" baseline="0" dirty="0" smtClean="0">
                          <a:latin typeface="Calibri" panose="020F0502020204030204" pitchFamily="34" charset="0"/>
                          <a:cs typeface="Calibri" panose="020F0502020204030204" pitchFamily="34" charset="0"/>
                        </a:rPr>
                        <a:t> the last program linked to next one? Are individual observations derived from the group program? Is there is a link between group program and individual observations for the same period?</a:t>
                      </a:r>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069821624"/>
                  </a:ext>
                </a:extLst>
              </a:tr>
              <a:tr h="370840">
                <a:tc vMerge="1">
                  <a:txBody>
                    <a:bodyPr/>
                    <a:lstStyle/>
                    <a:p>
                      <a:endParaRPr lang="en-AU" dirty="0"/>
                    </a:p>
                  </a:txBody>
                  <a:tcPr/>
                </a:tc>
                <a:tc>
                  <a:txBody>
                    <a:bodyPr/>
                    <a:lstStyle/>
                    <a:p>
                      <a:r>
                        <a:rPr lang="en-US" sz="1400" baseline="0" dirty="0" smtClean="0">
                          <a:latin typeface="Calibri" panose="020F0502020204030204" pitchFamily="34" charset="0"/>
                          <a:cs typeface="Calibri" panose="020F0502020204030204" pitchFamily="34" charset="0"/>
                        </a:rPr>
                        <a:t>How often parents are informed about child’s progress? Is there any individual development plan for a particular child? Are the needs of each child clearly recognized and specified? Do you consult specialist who might be helping a child with special needs for strategies? Do you document the progress to provide report to parent?  </a:t>
                      </a:r>
                      <a:endParaRPr lang="en-US" sz="1400"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36854756"/>
                  </a:ext>
                </a:extLst>
              </a:tr>
              <a:tr h="370840">
                <a:tc vMerge="1">
                  <a:txBody>
                    <a:bodyPr/>
                    <a:lstStyle/>
                    <a:p>
                      <a:endParaRPr lang="en-AU"/>
                    </a:p>
                  </a:txBody>
                  <a:tcPr/>
                </a:tc>
                <a:tc>
                  <a:txBody>
                    <a:bodyPr/>
                    <a:lstStyle/>
                    <a:p>
                      <a:r>
                        <a:rPr lang="en-US" sz="1400" dirty="0" smtClean="0">
                          <a:latin typeface="Calibri" panose="020F0502020204030204" pitchFamily="34" charset="0"/>
                          <a:cs typeface="Calibri" panose="020F0502020204030204" pitchFamily="34" charset="0"/>
                        </a:rPr>
                        <a:t>Do photos videos</a:t>
                      </a:r>
                      <a:r>
                        <a:rPr lang="en-US" sz="1400" baseline="0" dirty="0" smtClean="0">
                          <a:latin typeface="Calibri" panose="020F0502020204030204" pitchFamily="34" charset="0"/>
                          <a:cs typeface="Calibri" panose="020F0502020204030204" pitchFamily="34" charset="0"/>
                        </a:rPr>
                        <a:t> and learning stories correspond to the program? Are families involved in the planning? </a:t>
                      </a:r>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081254494"/>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485421411"/>
              </p:ext>
            </p:extLst>
          </p:nvPr>
        </p:nvGraphicFramePr>
        <p:xfrm>
          <a:off x="1442525" y="2950806"/>
          <a:ext cx="10395791" cy="1554480"/>
        </p:xfrm>
        <a:graphic>
          <a:graphicData uri="http://schemas.openxmlformats.org/drawingml/2006/table">
            <a:tbl>
              <a:tblPr firstRow="1" bandRow="1">
                <a:tableStyleId>{5C22544A-7EE6-4342-B048-85BDC9FD1C3A}</a:tableStyleId>
              </a:tblPr>
              <a:tblGrid>
                <a:gridCol w="1630472">
                  <a:extLst>
                    <a:ext uri="{9D8B030D-6E8A-4147-A177-3AD203B41FA5}">
                      <a16:colId xmlns:a16="http://schemas.microsoft.com/office/drawing/2014/main" val="1833036706"/>
                    </a:ext>
                  </a:extLst>
                </a:gridCol>
                <a:gridCol w="8765319">
                  <a:extLst>
                    <a:ext uri="{9D8B030D-6E8A-4147-A177-3AD203B41FA5}">
                      <a16:colId xmlns:a16="http://schemas.microsoft.com/office/drawing/2014/main" val="2569336938"/>
                    </a:ext>
                  </a:extLst>
                </a:gridCol>
              </a:tblGrid>
              <a:tr h="370840">
                <a:tc rowSpan="3">
                  <a:txBody>
                    <a:bodyPr/>
                    <a:lstStyle/>
                    <a:p>
                      <a:pPr algn="ctr"/>
                      <a:endParaRPr lang="en-US" dirty="0" smtClean="0"/>
                    </a:p>
                    <a:p>
                      <a:pPr algn="ctr"/>
                      <a:r>
                        <a:rPr lang="en-US" sz="1600" dirty="0" smtClean="0">
                          <a:latin typeface="Calibri" panose="020F0502020204030204" pitchFamily="34" charset="0"/>
                          <a:cs typeface="Calibri" panose="020F0502020204030204" pitchFamily="34" charset="0"/>
                        </a:rPr>
                        <a:t>1.3.2</a:t>
                      </a:r>
                    </a:p>
                    <a:p>
                      <a:pPr algn="ctr"/>
                      <a:r>
                        <a:rPr lang="en-US" sz="1600" dirty="0" smtClean="0">
                          <a:latin typeface="Calibri" panose="020F0502020204030204" pitchFamily="34" charset="0"/>
                          <a:cs typeface="Calibri" panose="020F0502020204030204" pitchFamily="34" charset="0"/>
                        </a:rPr>
                        <a:t>Critical Reflection</a:t>
                      </a:r>
                      <a:endParaRPr lang="en-AU" sz="1600" dirty="0">
                        <a:latin typeface="Calibri" panose="020F0502020204030204" pitchFamily="34" charset="0"/>
                        <a:cs typeface="Calibri" panose="020F0502020204030204" pitchFamily="34" charset="0"/>
                      </a:endParaRPr>
                    </a:p>
                  </a:txBody>
                  <a:tcPr/>
                </a:tc>
                <a:tc>
                  <a:txBody>
                    <a:bodyPr/>
                    <a:lstStyle/>
                    <a:p>
                      <a:r>
                        <a:rPr lang="en-US" sz="1400" dirty="0" smtClean="0">
                          <a:latin typeface="Calibri" panose="020F0502020204030204" pitchFamily="34" charset="0"/>
                          <a:cs typeface="Calibri" panose="020F0502020204030204" pitchFamily="34" charset="0"/>
                        </a:rPr>
                        <a:t>Are there any areas for improvement? If yes,</a:t>
                      </a:r>
                      <a:r>
                        <a:rPr lang="en-US" sz="1400" baseline="0" dirty="0" smtClean="0">
                          <a:latin typeface="Calibri" panose="020F0502020204030204" pitchFamily="34" charset="0"/>
                          <a:cs typeface="Calibri" panose="020F0502020204030204" pitchFamily="34" charset="0"/>
                        </a:rPr>
                        <a:t> how are they assessed? Is the coordinator being consulted? Are there any resources that are searched and obtained? Is family involved? </a:t>
                      </a:r>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61174672"/>
                  </a:ext>
                </a:extLst>
              </a:tr>
              <a:tr h="370840">
                <a:tc vMerge="1">
                  <a:txBody>
                    <a:bodyPr/>
                    <a:lstStyle/>
                    <a:p>
                      <a:endParaRPr lang="en-AU" dirty="0"/>
                    </a:p>
                  </a:txBody>
                  <a:tcPr/>
                </a:tc>
                <a:tc>
                  <a:txBody>
                    <a:bodyPr/>
                    <a:lstStyle/>
                    <a:p>
                      <a:r>
                        <a:rPr lang="en-US" sz="1400" baseline="0" dirty="0" smtClean="0">
                          <a:latin typeface="Calibri" panose="020F0502020204030204" pitchFamily="34" charset="0"/>
                          <a:cs typeface="Calibri" panose="020F0502020204030204" pitchFamily="34" charset="0"/>
                        </a:rPr>
                        <a:t>What are your strengths? Why do you think they are your strengths? Do Group reflections include “what did not work well” part? If yes, what strategies are implemented for inclusion?</a:t>
                      </a:r>
                      <a:endParaRPr lang="en-US" sz="1400"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36693103"/>
                  </a:ext>
                </a:extLst>
              </a:tr>
              <a:tr h="370840">
                <a:tc vMerge="1">
                  <a:txBody>
                    <a:bodyPr/>
                    <a:lstStyle/>
                    <a:p>
                      <a:endParaRPr lang="en-AU"/>
                    </a:p>
                  </a:txBody>
                  <a:tcPr/>
                </a:tc>
                <a:tc>
                  <a:txBody>
                    <a:bodyPr/>
                    <a:lstStyle/>
                    <a:p>
                      <a:r>
                        <a:rPr lang="en-US" sz="1400" baseline="0" dirty="0" smtClean="0">
                          <a:latin typeface="Calibri" panose="020F0502020204030204" pitchFamily="34" charset="0"/>
                          <a:cs typeface="Calibri" panose="020F0502020204030204" pitchFamily="34" charset="0"/>
                        </a:rPr>
                        <a:t>Are there any barriers for inclusion? If yes what? Is it culture, language or the environment is not welcoming? Are you providing the required engagement? (through communication/ participation </a:t>
                      </a:r>
                      <a:r>
                        <a:rPr lang="en-US" sz="1400" baseline="0" dirty="0" err="1" smtClean="0">
                          <a:latin typeface="Calibri" panose="020F0502020204030204" pitchFamily="34" charset="0"/>
                          <a:cs typeface="Calibri" panose="020F0502020204030204" pitchFamily="34" charset="0"/>
                        </a:rPr>
                        <a:t>etc</a:t>
                      </a:r>
                      <a:r>
                        <a:rPr lang="en-US" sz="1400" baseline="0" dirty="0" smtClean="0">
                          <a:latin typeface="Calibri" panose="020F0502020204030204" pitchFamily="34" charset="0"/>
                          <a:cs typeface="Calibri" panose="020F0502020204030204" pitchFamily="34" charset="0"/>
                        </a:rPr>
                        <a:t>)   </a:t>
                      </a:r>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247829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659414628"/>
              </p:ext>
            </p:extLst>
          </p:nvPr>
        </p:nvGraphicFramePr>
        <p:xfrm>
          <a:off x="1422396" y="4573563"/>
          <a:ext cx="10395791" cy="1620520"/>
        </p:xfrm>
        <a:graphic>
          <a:graphicData uri="http://schemas.openxmlformats.org/drawingml/2006/table">
            <a:tbl>
              <a:tblPr firstRow="1" bandRow="1">
                <a:tableStyleId>{5C22544A-7EE6-4342-B048-85BDC9FD1C3A}</a:tableStyleId>
              </a:tblPr>
              <a:tblGrid>
                <a:gridCol w="1630472">
                  <a:extLst>
                    <a:ext uri="{9D8B030D-6E8A-4147-A177-3AD203B41FA5}">
                      <a16:colId xmlns:a16="http://schemas.microsoft.com/office/drawing/2014/main" val="2523438879"/>
                    </a:ext>
                  </a:extLst>
                </a:gridCol>
                <a:gridCol w="8765319">
                  <a:extLst>
                    <a:ext uri="{9D8B030D-6E8A-4147-A177-3AD203B41FA5}">
                      <a16:colId xmlns:a16="http://schemas.microsoft.com/office/drawing/2014/main" val="2102678676"/>
                    </a:ext>
                  </a:extLst>
                </a:gridCol>
              </a:tblGrid>
              <a:tr h="370840">
                <a:tc rowSpan="3">
                  <a:txBody>
                    <a:bodyPr/>
                    <a:lstStyle/>
                    <a:p>
                      <a:pPr algn="ctr"/>
                      <a:endParaRPr lang="en-US" dirty="0" smtClean="0"/>
                    </a:p>
                    <a:p>
                      <a:pPr algn="ctr"/>
                      <a:r>
                        <a:rPr lang="en-US" sz="1600" dirty="0" smtClean="0">
                          <a:latin typeface="Calibri" panose="020F0502020204030204" pitchFamily="34" charset="0"/>
                          <a:cs typeface="Calibri" panose="020F0502020204030204" pitchFamily="34" charset="0"/>
                        </a:rPr>
                        <a:t>1.3.3</a:t>
                      </a:r>
                    </a:p>
                    <a:p>
                      <a:pPr algn="ctr"/>
                      <a:r>
                        <a:rPr lang="en-US" sz="1600" dirty="0" smtClean="0">
                          <a:latin typeface="Calibri" panose="020F0502020204030204" pitchFamily="34" charset="0"/>
                          <a:cs typeface="Calibri" panose="020F0502020204030204" pitchFamily="34" charset="0"/>
                        </a:rPr>
                        <a:t>Information for families</a:t>
                      </a:r>
                      <a:endParaRPr lang="en-AU" sz="1600" dirty="0">
                        <a:latin typeface="Calibri" panose="020F0502020204030204" pitchFamily="34" charset="0"/>
                        <a:cs typeface="Calibri" panose="020F0502020204030204" pitchFamily="34" charset="0"/>
                      </a:endParaRPr>
                    </a:p>
                  </a:txBody>
                  <a:tcPr/>
                </a:tc>
                <a:tc>
                  <a:txBody>
                    <a:bodyPr/>
                    <a:lstStyle/>
                    <a:p>
                      <a:r>
                        <a:rPr lang="en-US" sz="1400" dirty="0" smtClean="0">
                          <a:latin typeface="Calibri" panose="020F0502020204030204" pitchFamily="34" charset="0"/>
                          <a:cs typeface="Calibri" panose="020F0502020204030204" pitchFamily="34" charset="0"/>
                        </a:rPr>
                        <a:t>Are families invited into your environment for celebrations? Cooking? On excursions? </a:t>
                      </a:r>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85379389"/>
                  </a:ext>
                </a:extLst>
              </a:tr>
              <a:tr h="370840">
                <a:tc vMerge="1">
                  <a:txBody>
                    <a:bodyPr/>
                    <a:lstStyle/>
                    <a:p>
                      <a:endParaRPr lang="en-AU" dirty="0"/>
                    </a:p>
                  </a:txBody>
                  <a:tcPr/>
                </a:tc>
                <a:tc>
                  <a:txBody>
                    <a:bodyPr/>
                    <a:lstStyle/>
                    <a:p>
                      <a:r>
                        <a:rPr lang="en-US" sz="1400" dirty="0" smtClean="0">
                          <a:latin typeface="Calibri" panose="020F0502020204030204" pitchFamily="34" charset="0"/>
                          <a:cs typeface="Calibri" panose="020F0502020204030204" pitchFamily="34" charset="0"/>
                        </a:rPr>
                        <a:t>Are families getting contacted for information sessions/ training or professional</a:t>
                      </a:r>
                      <a:r>
                        <a:rPr lang="en-US" sz="1400" baseline="0" dirty="0" smtClean="0">
                          <a:latin typeface="Calibri" panose="020F0502020204030204" pitchFamily="34" charset="0"/>
                          <a:cs typeface="Calibri" panose="020F0502020204030204" pitchFamily="34" charset="0"/>
                        </a:rPr>
                        <a:t> development opportunities/ meet n greet, community based projects? </a:t>
                      </a:r>
                      <a:endParaRPr lang="en-US" sz="1400"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161261508"/>
                  </a:ext>
                </a:extLst>
              </a:tr>
              <a:tr h="370840">
                <a:tc vMerge="1">
                  <a:txBody>
                    <a:bodyPr/>
                    <a:lstStyle/>
                    <a:p>
                      <a:endParaRPr lang="en-AU"/>
                    </a:p>
                  </a:txBody>
                  <a:tcPr/>
                </a:tc>
                <a:tc>
                  <a:txBody>
                    <a:bodyPr/>
                    <a:lstStyle/>
                    <a:p>
                      <a:r>
                        <a:rPr lang="en-US" sz="1400" dirty="0" smtClean="0">
                          <a:latin typeface="Calibri" panose="020F0502020204030204" pitchFamily="34" charset="0"/>
                          <a:cs typeface="Calibri" panose="020F0502020204030204" pitchFamily="34" charset="0"/>
                        </a:rPr>
                        <a:t>Do you seek parent feedback in writing? Are there surveys available that are sent out to families? Are any complaints or suggestions taken into considerations? How are families informed that their</a:t>
                      </a:r>
                      <a:r>
                        <a:rPr lang="en-US" sz="1400" baseline="0" dirty="0" smtClean="0">
                          <a:latin typeface="Calibri" panose="020F0502020204030204" pitchFamily="34" charset="0"/>
                          <a:cs typeface="Calibri" panose="020F0502020204030204" pitchFamily="34" charset="0"/>
                        </a:rPr>
                        <a:t> feedback is been heard and changes have been made?</a:t>
                      </a:r>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39637083"/>
                  </a:ext>
                </a:extLst>
              </a:tr>
            </a:tbl>
          </a:graphicData>
        </a:graphic>
      </p:graphicFrame>
    </p:spTree>
    <p:extLst>
      <p:ext uri="{BB962C8B-B14F-4D97-AF65-F5344CB8AC3E}">
        <p14:creationId xmlns:p14="http://schemas.microsoft.com/office/powerpoint/2010/main" val="5499711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16" presetClass="entr" presetSubtype="37"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45079" y="1322422"/>
            <a:ext cx="10598989" cy="1103635"/>
          </a:xfrm>
          <a:prstGeom prst="rect">
            <a:avLst/>
          </a:prstGeom>
          <a:noFill/>
        </p:spPr>
        <p:txBody>
          <a:bodyPr wrap="square" rtlCol="0">
            <a:spAutoFit/>
          </a:bodyPr>
          <a:lstStyle/>
          <a:p>
            <a:pPr marL="171450" indent="-171450" algn="just">
              <a:lnSpc>
                <a:spcPct val="125000"/>
              </a:lnSpc>
              <a:buFont typeface="Arial" panose="020B0604020202020204" pitchFamily="34" charset="0"/>
              <a:buChar char="•"/>
            </a:pPr>
            <a:r>
              <a:rPr lang="en-US" b="1" dirty="0">
                <a:latin typeface="Calibri" panose="020F0502020204030204" pitchFamily="34" charset="0"/>
                <a:cs typeface="Calibri" panose="020F0502020204030204" pitchFamily="34" charset="0"/>
              </a:rPr>
              <a:t>Quality Area 2 </a:t>
            </a:r>
            <a:r>
              <a:rPr lang="en-US" dirty="0">
                <a:latin typeface="Calibri" panose="020F0502020204030204" pitchFamily="34" charset="0"/>
                <a:cs typeface="Calibri" panose="020F0502020204030204" pitchFamily="34" charset="0"/>
              </a:rPr>
              <a:t>reinforces children's right to experience quality education and care in an environment that provides for their health and safety. Educators support this when they promote each child's wellbeing and healthy lifestyle, and support each child's growing competence, confidence and independence</a:t>
            </a:r>
            <a:r>
              <a:rPr lang="en-US" dirty="0" smtClean="0">
                <a:latin typeface="Calibri" panose="020F0502020204030204" pitchFamily="34" charset="0"/>
                <a:cs typeface="Calibri" panose="020F0502020204030204" pitchFamily="34" charset="0"/>
              </a:rPr>
              <a:t>.</a:t>
            </a:r>
            <a:endParaRPr lang="en-US" sz="12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 name="TextBox 2"/>
          <p:cNvSpPr txBox="1"/>
          <p:nvPr/>
        </p:nvSpPr>
        <p:spPr>
          <a:xfrm>
            <a:off x="4449536" y="585228"/>
            <a:ext cx="7368652" cy="662361"/>
          </a:xfrm>
          <a:prstGeom prst="rect">
            <a:avLst/>
          </a:prstGeom>
          <a:noFill/>
        </p:spPr>
        <p:txBody>
          <a:bodyPr wrap="square" rtlCol="0" anchor="b">
            <a:spAutoFit/>
          </a:bodyPr>
          <a:lstStyle/>
          <a:p>
            <a:pPr>
              <a:lnSpc>
                <a:spcPct val="125000"/>
              </a:lnSpc>
            </a:pPr>
            <a:r>
              <a:rPr lang="en-US" sz="3200" dirty="0" smtClean="0">
                <a:solidFill>
                  <a:schemeClr val="tx1">
                    <a:lumMod val="65000"/>
                    <a:lumOff val="35000"/>
                  </a:schemeClr>
                </a:solidFill>
                <a:latin typeface="Calibri" panose="020F0502020204030204" pitchFamily="34" charset="0"/>
                <a:cs typeface="Calibri" panose="020F0502020204030204" pitchFamily="34" charset="0"/>
              </a:rPr>
              <a:t>QA 2 Children’s Health and Safety</a:t>
            </a:r>
            <a:endParaRPr lang="en-US" sz="3200" dirty="0">
              <a:solidFill>
                <a:schemeClr val="tx1">
                  <a:lumMod val="65000"/>
                  <a:lumOff val="35000"/>
                </a:schemeClr>
              </a:solidFill>
              <a:latin typeface="Calibri" panose="020F0502020204030204" pitchFamily="34" charset="0"/>
              <a:cs typeface="Calibri" panose="020F0502020204030204" pitchFamily="34" charset="0"/>
            </a:endParaRPr>
          </a:p>
        </p:txBody>
      </p:sp>
      <p:cxnSp>
        <p:nvCxnSpPr>
          <p:cNvPr id="5" name="Straight Connector 4"/>
          <p:cNvCxnSpPr/>
          <p:nvPr/>
        </p:nvCxnSpPr>
        <p:spPr>
          <a:xfrm>
            <a:off x="5936854" y="1322422"/>
            <a:ext cx="365760" cy="0"/>
          </a:xfrm>
          <a:prstGeom prst="line">
            <a:avLst/>
          </a:prstGeom>
          <a:ln w="63500" cap="rnd">
            <a:gradFill>
              <a:gsLst>
                <a:gs pos="0">
                  <a:schemeClr val="accent4"/>
                </a:gs>
                <a:gs pos="100000">
                  <a:schemeClr val="accent1"/>
                </a:gs>
              </a:gsLst>
              <a:lin ang="2700000" scaled="0"/>
            </a:gradFill>
            <a:roun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B26CCEE-4AEC-4462-ACB9-CED48F2D6AAF}"/>
              </a:ext>
            </a:extLst>
          </p:cNvPr>
          <p:cNvGrpSpPr/>
          <p:nvPr/>
        </p:nvGrpSpPr>
        <p:grpSpPr>
          <a:xfrm rot="2838935">
            <a:off x="-1098262" y="-5595917"/>
            <a:ext cx="5956770" cy="11191834"/>
            <a:chOff x="1088279" y="-318055"/>
            <a:chExt cx="5609677" cy="10539702"/>
          </a:xfrm>
          <a:gradFill flip="none" rotWithShape="1">
            <a:gsLst>
              <a:gs pos="0">
                <a:schemeClr val="accent2">
                  <a:lumMod val="5000"/>
                  <a:lumOff val="95000"/>
                </a:schemeClr>
              </a:gs>
              <a:gs pos="50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grpSpPr>
        <p:grpSp>
          <p:nvGrpSpPr>
            <p:cNvPr id="8" name="Group 7">
              <a:extLst>
                <a:ext uri="{FF2B5EF4-FFF2-40B4-BE49-F238E27FC236}">
                  <a16:creationId xmlns:a16="http://schemas.microsoft.com/office/drawing/2014/main" id="{FDE05A9F-F6BF-40C7-BA98-E64807D59A7D}"/>
                </a:ext>
              </a:extLst>
            </p:cNvPr>
            <p:cNvGrpSpPr/>
            <p:nvPr/>
          </p:nvGrpSpPr>
          <p:grpSpPr>
            <a:xfrm rot="18900000">
              <a:off x="2815913" y="-318055"/>
              <a:ext cx="2154411" cy="5609677"/>
              <a:chOff x="1615265" y="365759"/>
              <a:chExt cx="2154411" cy="5609677"/>
            </a:xfrm>
            <a:grpFill/>
          </p:grpSpPr>
          <p:sp>
            <p:nvSpPr>
              <p:cNvPr id="23" name="Oval 22">
                <a:extLst>
                  <a:ext uri="{FF2B5EF4-FFF2-40B4-BE49-F238E27FC236}">
                    <a16:creationId xmlns:a16="http://schemas.microsoft.com/office/drawing/2014/main" id="{DBF5D012-02D4-46C9-A406-FC04E64B513C}"/>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24" name="Group 23">
                <a:extLst>
                  <a:ext uri="{FF2B5EF4-FFF2-40B4-BE49-F238E27FC236}">
                    <a16:creationId xmlns:a16="http://schemas.microsoft.com/office/drawing/2014/main" id="{9434D4AF-8011-457A-9622-8BD4BD4ED53D}"/>
                  </a:ext>
                </a:extLst>
              </p:cNvPr>
              <p:cNvGrpSpPr/>
              <p:nvPr/>
            </p:nvGrpSpPr>
            <p:grpSpPr>
              <a:xfrm>
                <a:off x="1844378" y="2099144"/>
                <a:ext cx="1684679" cy="2142907"/>
                <a:chOff x="1781096" y="3505436"/>
                <a:chExt cx="1873901" cy="2010322"/>
              </a:xfrm>
              <a:grpFill/>
            </p:grpSpPr>
            <p:sp>
              <p:nvSpPr>
                <p:cNvPr id="26" name="Freeform 10">
                  <a:extLst>
                    <a:ext uri="{FF2B5EF4-FFF2-40B4-BE49-F238E27FC236}">
                      <a16:creationId xmlns:a16="http://schemas.microsoft.com/office/drawing/2014/main" id="{98D99D52-9AE8-421A-A7B3-3AA96462CD0C}"/>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7" name="Freeform 10">
                  <a:extLst>
                    <a:ext uri="{FF2B5EF4-FFF2-40B4-BE49-F238E27FC236}">
                      <a16:creationId xmlns:a16="http://schemas.microsoft.com/office/drawing/2014/main" id="{9AEFFC0B-F8A0-451A-9437-1AA2C01B6A8D}"/>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5" name="Oval 24">
                <a:extLst>
                  <a:ext uri="{FF2B5EF4-FFF2-40B4-BE49-F238E27FC236}">
                    <a16:creationId xmlns:a16="http://schemas.microsoft.com/office/drawing/2014/main" id="{4986DB1B-2219-4B6B-A8A1-B3A7953826F3}"/>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9" name="Group 8">
              <a:extLst>
                <a:ext uri="{FF2B5EF4-FFF2-40B4-BE49-F238E27FC236}">
                  <a16:creationId xmlns:a16="http://schemas.microsoft.com/office/drawing/2014/main" id="{00ED91E1-EE6D-442B-B4A8-B9FF29472ED6}"/>
                </a:ext>
              </a:extLst>
            </p:cNvPr>
            <p:cNvGrpSpPr/>
            <p:nvPr/>
          </p:nvGrpSpPr>
          <p:grpSpPr>
            <a:xfrm rot="13500000">
              <a:off x="2815912" y="2133322"/>
              <a:ext cx="2154411" cy="5609677"/>
              <a:chOff x="1615265" y="365759"/>
              <a:chExt cx="2154411" cy="5609677"/>
            </a:xfrm>
            <a:grpFill/>
          </p:grpSpPr>
          <p:sp>
            <p:nvSpPr>
              <p:cNvPr id="18" name="Oval 17">
                <a:extLst>
                  <a:ext uri="{FF2B5EF4-FFF2-40B4-BE49-F238E27FC236}">
                    <a16:creationId xmlns:a16="http://schemas.microsoft.com/office/drawing/2014/main" id="{58B9986D-C5DC-426A-A1C6-FB2763A0ADE8}"/>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9" name="Group 18">
                <a:extLst>
                  <a:ext uri="{FF2B5EF4-FFF2-40B4-BE49-F238E27FC236}">
                    <a16:creationId xmlns:a16="http://schemas.microsoft.com/office/drawing/2014/main" id="{313078F7-BFFC-4A33-9C14-D4599ACC7519}"/>
                  </a:ext>
                </a:extLst>
              </p:cNvPr>
              <p:cNvGrpSpPr/>
              <p:nvPr/>
            </p:nvGrpSpPr>
            <p:grpSpPr>
              <a:xfrm>
                <a:off x="1844378" y="2099144"/>
                <a:ext cx="1684679" cy="2142907"/>
                <a:chOff x="1781096" y="3505436"/>
                <a:chExt cx="1873901" cy="2010322"/>
              </a:xfrm>
              <a:grpFill/>
            </p:grpSpPr>
            <p:sp>
              <p:nvSpPr>
                <p:cNvPr id="21" name="Freeform 10">
                  <a:extLst>
                    <a:ext uri="{FF2B5EF4-FFF2-40B4-BE49-F238E27FC236}">
                      <a16:creationId xmlns:a16="http://schemas.microsoft.com/office/drawing/2014/main" id="{97D4E584-FB5B-4CD4-8805-DB5109ED03EE}"/>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2" name="Freeform 10">
                  <a:extLst>
                    <a:ext uri="{FF2B5EF4-FFF2-40B4-BE49-F238E27FC236}">
                      <a16:creationId xmlns:a16="http://schemas.microsoft.com/office/drawing/2014/main" id="{7199710B-B201-4246-893D-C28584078F6F}"/>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0" name="Oval 19">
                <a:extLst>
                  <a:ext uri="{FF2B5EF4-FFF2-40B4-BE49-F238E27FC236}">
                    <a16:creationId xmlns:a16="http://schemas.microsoft.com/office/drawing/2014/main" id="{DA9F2D74-BD61-44BB-B470-55BEA05EA076}"/>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0" name="Freeform 10">
              <a:extLst>
                <a:ext uri="{FF2B5EF4-FFF2-40B4-BE49-F238E27FC236}">
                  <a16:creationId xmlns:a16="http://schemas.microsoft.com/office/drawing/2014/main" id="{1E4C30B7-0E37-4EE8-B081-F32831AF1269}"/>
                </a:ext>
              </a:extLst>
            </p:cNvPr>
            <p:cNvSpPr>
              <a:spLocks/>
            </p:cNvSpPr>
            <p:nvPr/>
          </p:nvSpPr>
          <p:spPr bwMode="auto">
            <a:xfrm rot="16200000">
              <a:off x="3098438" y="3496564"/>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nvGrpSpPr>
            <p:cNvPr id="11" name="Group 10">
              <a:extLst>
                <a:ext uri="{FF2B5EF4-FFF2-40B4-BE49-F238E27FC236}">
                  <a16:creationId xmlns:a16="http://schemas.microsoft.com/office/drawing/2014/main" id="{F829269B-D380-44D4-AA50-8BFD6FFDE27A}"/>
                </a:ext>
              </a:extLst>
            </p:cNvPr>
            <p:cNvGrpSpPr/>
            <p:nvPr/>
          </p:nvGrpSpPr>
          <p:grpSpPr>
            <a:xfrm rot="18900000">
              <a:off x="2824045" y="4611970"/>
              <a:ext cx="2154411" cy="5609677"/>
              <a:chOff x="1615265" y="365759"/>
              <a:chExt cx="2154411" cy="5609677"/>
            </a:xfrm>
            <a:grpFill/>
          </p:grpSpPr>
          <p:sp>
            <p:nvSpPr>
              <p:cNvPr id="13" name="Oval 12">
                <a:extLst>
                  <a:ext uri="{FF2B5EF4-FFF2-40B4-BE49-F238E27FC236}">
                    <a16:creationId xmlns:a16="http://schemas.microsoft.com/office/drawing/2014/main" id="{724ED544-8E4B-4516-BC22-BF67291C15DB}"/>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4" name="Group 13">
                <a:extLst>
                  <a:ext uri="{FF2B5EF4-FFF2-40B4-BE49-F238E27FC236}">
                    <a16:creationId xmlns:a16="http://schemas.microsoft.com/office/drawing/2014/main" id="{643B7056-3D3C-4DCA-8841-3A57256622D9}"/>
                  </a:ext>
                </a:extLst>
              </p:cNvPr>
              <p:cNvGrpSpPr/>
              <p:nvPr/>
            </p:nvGrpSpPr>
            <p:grpSpPr>
              <a:xfrm>
                <a:off x="1844378" y="2099144"/>
                <a:ext cx="1684679" cy="2142907"/>
                <a:chOff x="1781096" y="3505436"/>
                <a:chExt cx="1873901" cy="2010322"/>
              </a:xfrm>
              <a:grpFill/>
            </p:grpSpPr>
            <p:sp>
              <p:nvSpPr>
                <p:cNvPr id="16" name="Freeform 10">
                  <a:extLst>
                    <a:ext uri="{FF2B5EF4-FFF2-40B4-BE49-F238E27FC236}">
                      <a16:creationId xmlns:a16="http://schemas.microsoft.com/office/drawing/2014/main" id="{4951AD9B-AECD-422F-A9FF-81E4E2AF1F8A}"/>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17" name="Freeform 10">
                  <a:extLst>
                    <a:ext uri="{FF2B5EF4-FFF2-40B4-BE49-F238E27FC236}">
                      <a16:creationId xmlns:a16="http://schemas.microsoft.com/office/drawing/2014/main" id="{5FC18763-D863-4126-885D-F185D287AD95}"/>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15" name="Oval 14">
                <a:extLst>
                  <a:ext uri="{FF2B5EF4-FFF2-40B4-BE49-F238E27FC236}">
                    <a16:creationId xmlns:a16="http://schemas.microsoft.com/office/drawing/2014/main" id="{929BB849-DB10-43F7-9430-A1CB34D0C65A}"/>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2" name="Freeform 10">
              <a:extLst>
                <a:ext uri="{FF2B5EF4-FFF2-40B4-BE49-F238E27FC236}">
                  <a16:creationId xmlns:a16="http://schemas.microsoft.com/office/drawing/2014/main" id="{12E3258E-53B5-4C9D-8D14-0D031AB0AF0B}"/>
                </a:ext>
              </a:extLst>
            </p:cNvPr>
            <p:cNvSpPr>
              <a:spLocks/>
            </p:cNvSpPr>
            <p:nvPr/>
          </p:nvSpPr>
          <p:spPr bwMode="auto">
            <a:xfrm rot="5400000">
              <a:off x="2962579" y="5911079"/>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graphicFrame>
        <p:nvGraphicFramePr>
          <p:cNvPr id="29" name="Table 28"/>
          <p:cNvGraphicFramePr>
            <a:graphicFrameLocks noGrp="1"/>
          </p:cNvGraphicFramePr>
          <p:nvPr>
            <p:extLst>
              <p:ext uri="{D42A27DB-BD31-4B8C-83A1-F6EECF244321}">
                <p14:modId xmlns:p14="http://schemas.microsoft.com/office/powerpoint/2010/main" val="1595778451"/>
              </p:ext>
            </p:extLst>
          </p:nvPr>
        </p:nvGraphicFramePr>
        <p:xfrm>
          <a:off x="1422397" y="2417676"/>
          <a:ext cx="10395791" cy="1620520"/>
        </p:xfrm>
        <a:graphic>
          <a:graphicData uri="http://schemas.openxmlformats.org/drawingml/2006/table">
            <a:tbl>
              <a:tblPr firstRow="1" bandRow="1">
                <a:tableStyleId>{5C22544A-7EE6-4342-B048-85BDC9FD1C3A}</a:tableStyleId>
              </a:tblPr>
              <a:tblGrid>
                <a:gridCol w="1630472">
                  <a:extLst>
                    <a:ext uri="{9D8B030D-6E8A-4147-A177-3AD203B41FA5}">
                      <a16:colId xmlns:a16="http://schemas.microsoft.com/office/drawing/2014/main" val="1833036706"/>
                    </a:ext>
                  </a:extLst>
                </a:gridCol>
                <a:gridCol w="8765319">
                  <a:extLst>
                    <a:ext uri="{9D8B030D-6E8A-4147-A177-3AD203B41FA5}">
                      <a16:colId xmlns:a16="http://schemas.microsoft.com/office/drawing/2014/main" val="2569336938"/>
                    </a:ext>
                  </a:extLst>
                </a:gridCol>
              </a:tblGrid>
              <a:tr h="370840">
                <a:tc rowSpan="3">
                  <a:txBody>
                    <a:bodyPr/>
                    <a:lstStyle/>
                    <a:p>
                      <a:pPr algn="ctr"/>
                      <a:endParaRPr lang="en-US" dirty="0" smtClean="0"/>
                    </a:p>
                    <a:p>
                      <a:pPr algn="ctr"/>
                      <a:r>
                        <a:rPr lang="en-US" sz="1600" dirty="0" smtClean="0">
                          <a:latin typeface="Calibri" panose="020F0502020204030204" pitchFamily="34" charset="0"/>
                          <a:cs typeface="Calibri" panose="020F0502020204030204" pitchFamily="34" charset="0"/>
                        </a:rPr>
                        <a:t>2.1.1</a:t>
                      </a:r>
                    </a:p>
                    <a:p>
                      <a:pPr algn="ctr"/>
                      <a:r>
                        <a:rPr lang="en-US" sz="1600" b="1" kern="1200" dirty="0" smtClean="0">
                          <a:solidFill>
                            <a:schemeClr val="lt1"/>
                          </a:solidFill>
                          <a:effectLst/>
                          <a:latin typeface="Calibri" panose="020F0502020204030204" pitchFamily="34" charset="0"/>
                          <a:ea typeface="+mn-ea"/>
                          <a:cs typeface="Calibri" panose="020F0502020204030204" pitchFamily="34" charset="0"/>
                        </a:rPr>
                        <a:t>Wellbeing and comfort</a:t>
                      </a:r>
                      <a:endParaRPr lang="en-AU" sz="1600" dirty="0" smtClean="0">
                        <a:latin typeface="Calibri" panose="020F0502020204030204" pitchFamily="34" charset="0"/>
                        <a:cs typeface="Calibri" panose="020F0502020204030204" pitchFamily="34" charset="0"/>
                      </a:endParaRPr>
                    </a:p>
                  </a:txBody>
                  <a:tcPr/>
                </a:tc>
                <a:tc>
                  <a:txBody>
                    <a:bodyPr/>
                    <a:lstStyle/>
                    <a:p>
                      <a:r>
                        <a:rPr lang="en-US" sz="1400" dirty="0" smtClean="0">
                          <a:latin typeface="Calibri" panose="020F0502020204030204" pitchFamily="34" charset="0"/>
                          <a:cs typeface="Calibri" panose="020F0502020204030204" pitchFamily="34" charset="0"/>
                        </a:rPr>
                        <a:t>Is the environment comfortable for child to belong and become a part of it? </a:t>
                      </a:r>
                    </a:p>
                  </a:txBody>
                  <a:tcPr/>
                </a:tc>
                <a:extLst>
                  <a:ext uri="{0D108BD9-81ED-4DB2-BD59-A6C34878D82A}">
                    <a16:rowId xmlns:a16="http://schemas.microsoft.com/office/drawing/2014/main" val="1261174672"/>
                  </a:ext>
                </a:extLst>
              </a:tr>
              <a:tr h="370840">
                <a:tc vMerge="1">
                  <a:txBody>
                    <a:bodyPr/>
                    <a:lstStyle/>
                    <a:p>
                      <a:endParaRPr lang="en-AU" dirty="0"/>
                    </a:p>
                  </a:txBody>
                  <a:tcPr/>
                </a:tc>
                <a:tc>
                  <a:txBody>
                    <a:bodyPr/>
                    <a:lstStyle/>
                    <a:p>
                      <a:r>
                        <a:rPr lang="en-US" sz="1400" dirty="0" smtClean="0">
                          <a:latin typeface="Calibri" panose="020F0502020204030204" pitchFamily="34" charset="0"/>
                          <a:cs typeface="Calibri" panose="020F0502020204030204" pitchFamily="34" charset="0"/>
                        </a:rPr>
                        <a:t>Are safe sleeping practices followed? (SIDS</a:t>
                      </a:r>
                      <a:r>
                        <a:rPr lang="en-US" sz="1400" baseline="0" dirty="0" smtClean="0">
                          <a:latin typeface="Calibri" panose="020F0502020204030204" pitchFamily="34" charset="0"/>
                          <a:cs typeface="Calibri" panose="020F0502020204030204" pitchFamily="34" charset="0"/>
                        </a:rPr>
                        <a:t> n KIDS), beds, cots, mattresses comply with Australian standard safety requirements? Are there quiet activities available for children to engage in? Do you have a quiet corner? How do you guide children’s behavior with regards to respecting each other’s need to relax? </a:t>
                      </a:r>
                      <a:endParaRPr lang="en-US" sz="1400"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36693103"/>
                  </a:ext>
                </a:extLst>
              </a:tr>
              <a:tr h="370840">
                <a:tc vMerge="1">
                  <a:txBody>
                    <a:bodyPr/>
                    <a:lstStyle/>
                    <a:p>
                      <a:endParaRPr lang="en-AU"/>
                    </a:p>
                  </a:txBody>
                  <a:tcPr/>
                </a:tc>
                <a:tc>
                  <a:txBody>
                    <a:bodyPr/>
                    <a:lstStyle/>
                    <a:p>
                      <a:r>
                        <a:rPr lang="en-US" sz="1400" baseline="0" dirty="0" smtClean="0">
                          <a:latin typeface="Calibri" panose="020F0502020204030204" pitchFamily="34" charset="0"/>
                          <a:cs typeface="Calibri" panose="020F0502020204030204" pitchFamily="34" charset="0"/>
                        </a:rPr>
                        <a:t>Do you allow comforter or dummy? How are school children being attended to when toddlers and babies are sleeping? How do you manage different sleep times?</a:t>
                      </a:r>
                    </a:p>
                  </a:txBody>
                  <a:tcPr/>
                </a:tc>
                <a:extLst>
                  <a:ext uri="{0D108BD9-81ED-4DB2-BD59-A6C34878D82A}">
                    <a16:rowId xmlns:a16="http://schemas.microsoft.com/office/drawing/2014/main" val="222478297"/>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3593197690"/>
              </p:ext>
            </p:extLst>
          </p:nvPr>
        </p:nvGraphicFramePr>
        <p:xfrm>
          <a:off x="1422397" y="4115525"/>
          <a:ext cx="10395791" cy="2407920"/>
        </p:xfrm>
        <a:graphic>
          <a:graphicData uri="http://schemas.openxmlformats.org/drawingml/2006/table">
            <a:tbl>
              <a:tblPr firstRow="1" bandRow="1">
                <a:tableStyleId>{5C22544A-7EE6-4342-B048-85BDC9FD1C3A}</a:tableStyleId>
              </a:tblPr>
              <a:tblGrid>
                <a:gridCol w="1630472">
                  <a:extLst>
                    <a:ext uri="{9D8B030D-6E8A-4147-A177-3AD203B41FA5}">
                      <a16:colId xmlns:a16="http://schemas.microsoft.com/office/drawing/2014/main" val="1833036706"/>
                    </a:ext>
                  </a:extLst>
                </a:gridCol>
                <a:gridCol w="8765319">
                  <a:extLst>
                    <a:ext uri="{9D8B030D-6E8A-4147-A177-3AD203B41FA5}">
                      <a16:colId xmlns:a16="http://schemas.microsoft.com/office/drawing/2014/main" val="2569336938"/>
                    </a:ext>
                  </a:extLst>
                </a:gridCol>
              </a:tblGrid>
              <a:tr h="370840">
                <a:tc rowSpan="3">
                  <a:txBody>
                    <a:bodyPr/>
                    <a:lstStyle/>
                    <a:p>
                      <a:pPr algn="ctr"/>
                      <a:endParaRPr lang="en-US" dirty="0" smtClean="0"/>
                    </a:p>
                    <a:p>
                      <a:pPr algn="ctr"/>
                      <a:r>
                        <a:rPr lang="en-US" sz="1600" dirty="0" smtClean="0">
                          <a:latin typeface="Calibri" panose="020F0502020204030204" pitchFamily="34" charset="0"/>
                          <a:cs typeface="Calibri" panose="020F0502020204030204" pitchFamily="34" charset="0"/>
                        </a:rPr>
                        <a:t>2.1.2</a:t>
                      </a:r>
                    </a:p>
                    <a:p>
                      <a:pPr algn="ctr"/>
                      <a:r>
                        <a:rPr lang="en-US" sz="1600" b="1" kern="1200" dirty="0" smtClean="0">
                          <a:solidFill>
                            <a:schemeClr val="lt1"/>
                          </a:solidFill>
                          <a:effectLst/>
                          <a:latin typeface="Calibri" panose="020F0502020204030204" pitchFamily="34" charset="0"/>
                          <a:ea typeface="+mn-ea"/>
                          <a:cs typeface="Calibri" panose="020F0502020204030204" pitchFamily="34" charset="0"/>
                        </a:rPr>
                        <a:t>Health practices and Procedures</a:t>
                      </a:r>
                      <a:endParaRPr lang="en-AU" sz="1600" dirty="0" smtClean="0">
                        <a:latin typeface="Calibri" panose="020F0502020204030204" pitchFamily="34" charset="0"/>
                        <a:cs typeface="Calibri" panose="020F0502020204030204" pitchFamily="34" charset="0"/>
                      </a:endParaRPr>
                    </a:p>
                  </a:txBody>
                  <a:tcPr/>
                </a:tc>
                <a:tc>
                  <a:txBody>
                    <a:bodyPr/>
                    <a:lstStyle/>
                    <a:p>
                      <a:r>
                        <a:rPr lang="en-US" sz="1400" dirty="0" smtClean="0">
                          <a:latin typeface="Calibri" panose="020F0502020204030204" pitchFamily="34" charset="0"/>
                          <a:cs typeface="Calibri" panose="020F0502020204030204" pitchFamily="34" charset="0"/>
                        </a:rPr>
                        <a:t>Do you have a child with action plan? Is the action plan displayed in the environment? Is it checked regularly</a:t>
                      </a:r>
                      <a:r>
                        <a:rPr lang="en-US" sz="1400" baseline="0" dirty="0" smtClean="0">
                          <a:latin typeface="Calibri" panose="020F0502020204030204" pitchFamily="34" charset="0"/>
                          <a:cs typeface="Calibri" panose="020F0502020204030204" pitchFamily="34" charset="0"/>
                        </a:rPr>
                        <a:t> for review date? Are children and parents aware of the allergy and potential risk? Do you have a copy of RMP and CP, extra copy in emergency bag? Does a parent have a copy? Is it up to date? </a:t>
                      </a:r>
                      <a:endParaRPr lang="en-US" sz="1400"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61174672"/>
                  </a:ext>
                </a:extLst>
              </a:tr>
              <a:tr h="370840">
                <a:tc vMerge="1">
                  <a:txBody>
                    <a:bodyPr/>
                    <a:lstStyle/>
                    <a:p>
                      <a:endParaRPr lang="en-AU" dirty="0"/>
                    </a:p>
                  </a:txBody>
                  <a:tcPr/>
                </a:tc>
                <a:tc>
                  <a:txBody>
                    <a:bodyPr/>
                    <a:lstStyle/>
                    <a:p>
                      <a:r>
                        <a:rPr lang="en-US" sz="1400" baseline="0" dirty="0" smtClean="0">
                          <a:latin typeface="Calibri" panose="020F0502020204030204" pitchFamily="34" charset="0"/>
                          <a:cs typeface="Calibri" panose="020F0502020204030204" pitchFamily="34" charset="0"/>
                        </a:rPr>
                        <a:t>Do you have a COVID safe plan? What are some of the precautions that you regularly take with regards to being safe during pandemic? Do you have hand washing and nappy change posters? Do the </a:t>
                      </a:r>
                      <a:r>
                        <a:rPr lang="en-US" sz="1400" baseline="0" dirty="0" smtClean="0">
                          <a:latin typeface="Calibri" panose="020F0502020204030204" pitchFamily="34" charset="0"/>
                          <a:cs typeface="Calibri" panose="020F0502020204030204" pitchFamily="34" charset="0"/>
                        </a:rPr>
                        <a:t>children recognize and </a:t>
                      </a:r>
                      <a:r>
                        <a:rPr lang="en-US" sz="1400" baseline="0" dirty="0" smtClean="0">
                          <a:latin typeface="Calibri" panose="020F0502020204030204" pitchFamily="34" charset="0"/>
                          <a:cs typeface="Calibri" panose="020F0502020204030204" pitchFamily="34" charset="0"/>
                        </a:rPr>
                        <a:t>follow the steps? </a:t>
                      </a:r>
                      <a:endParaRPr lang="en-US" sz="1400"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36693103"/>
                  </a:ext>
                </a:extLst>
              </a:tr>
              <a:tr h="370840">
                <a:tc vMerge="1">
                  <a:txBody>
                    <a:bodyPr/>
                    <a:lstStyle/>
                    <a:p>
                      <a:endParaRPr lang="en-AU"/>
                    </a:p>
                  </a:txBody>
                  <a:tcPr/>
                </a:tc>
                <a:tc>
                  <a:txBody>
                    <a:bodyPr/>
                    <a:lstStyle/>
                    <a:p>
                      <a:r>
                        <a:rPr lang="en-US" sz="1400" baseline="0" dirty="0" smtClean="0">
                          <a:latin typeface="Calibri" panose="020F0502020204030204" pitchFamily="34" charset="0"/>
                          <a:cs typeface="Calibri" panose="020F0502020204030204" pitchFamily="34" charset="0"/>
                        </a:rPr>
                        <a:t>Are illness and injuries documented? Are parents made aware of the injuries and illness? Does the coordinator being informed? Do you assess the risk before and after the incident and are there any extra measures reinforced? </a:t>
                      </a:r>
                    </a:p>
                    <a:p>
                      <a:r>
                        <a:rPr lang="en-US" sz="1400" baseline="0" dirty="0" smtClean="0">
                          <a:latin typeface="Calibri" panose="020F0502020204030204" pitchFamily="34" charset="0"/>
                          <a:cs typeface="Calibri" panose="020F0502020204030204" pitchFamily="34" charset="0"/>
                        </a:rPr>
                        <a:t>Do you have an updated copy of risk minimization and communication plan? </a:t>
                      </a:r>
                    </a:p>
                    <a:p>
                      <a:r>
                        <a:rPr lang="en-US" sz="1400" baseline="0" dirty="0" smtClean="0">
                          <a:latin typeface="Calibri" panose="020F0502020204030204" pitchFamily="34" charset="0"/>
                          <a:cs typeface="Calibri" panose="020F0502020204030204" pitchFamily="34" charset="0"/>
                        </a:rPr>
                        <a:t>Is your excursion plan up to date? Do you follow the guidelines mentioned in the risk minimization plan?  </a:t>
                      </a:r>
                    </a:p>
                  </a:txBody>
                  <a:tcPr/>
                </a:tc>
                <a:extLst>
                  <a:ext uri="{0D108BD9-81ED-4DB2-BD59-A6C34878D82A}">
                    <a16:rowId xmlns:a16="http://schemas.microsoft.com/office/drawing/2014/main" val="222478297"/>
                  </a:ext>
                </a:extLst>
              </a:tr>
            </a:tbl>
          </a:graphicData>
        </a:graphic>
      </p:graphicFrame>
    </p:spTree>
    <p:extLst>
      <p:ext uri="{BB962C8B-B14F-4D97-AF65-F5344CB8AC3E}">
        <p14:creationId xmlns:p14="http://schemas.microsoft.com/office/powerpoint/2010/main" val="28870994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16" presetClass="entr" presetSubtype="37"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49536" y="585228"/>
            <a:ext cx="7368652" cy="662361"/>
          </a:xfrm>
          <a:prstGeom prst="rect">
            <a:avLst/>
          </a:prstGeom>
          <a:noFill/>
        </p:spPr>
        <p:txBody>
          <a:bodyPr wrap="square" rtlCol="0" anchor="b">
            <a:spAutoFit/>
          </a:bodyPr>
          <a:lstStyle/>
          <a:p>
            <a:pPr>
              <a:lnSpc>
                <a:spcPct val="125000"/>
              </a:lnSpc>
            </a:pPr>
            <a:r>
              <a:rPr lang="en-US" sz="3200" dirty="0">
                <a:solidFill>
                  <a:schemeClr val="tx1">
                    <a:lumMod val="65000"/>
                    <a:lumOff val="35000"/>
                  </a:schemeClr>
                </a:solidFill>
                <a:latin typeface="Calibri" panose="020F0502020204030204" pitchFamily="34" charset="0"/>
                <a:cs typeface="Calibri" panose="020F0502020204030204" pitchFamily="34" charset="0"/>
              </a:rPr>
              <a:t>QA 2 Children’s Health and Safety</a:t>
            </a:r>
          </a:p>
        </p:txBody>
      </p:sp>
      <p:cxnSp>
        <p:nvCxnSpPr>
          <p:cNvPr id="5" name="Straight Connector 4"/>
          <p:cNvCxnSpPr/>
          <p:nvPr/>
        </p:nvCxnSpPr>
        <p:spPr>
          <a:xfrm>
            <a:off x="5936854" y="1322422"/>
            <a:ext cx="365760" cy="0"/>
          </a:xfrm>
          <a:prstGeom prst="line">
            <a:avLst/>
          </a:prstGeom>
          <a:ln w="63500" cap="rnd">
            <a:gradFill>
              <a:gsLst>
                <a:gs pos="0">
                  <a:schemeClr val="accent4"/>
                </a:gs>
                <a:gs pos="100000">
                  <a:schemeClr val="accent1"/>
                </a:gs>
              </a:gsLst>
              <a:lin ang="2700000" scaled="0"/>
            </a:gradFill>
            <a:roun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B26CCEE-4AEC-4462-ACB9-CED48F2D6AAF}"/>
              </a:ext>
            </a:extLst>
          </p:cNvPr>
          <p:cNvGrpSpPr/>
          <p:nvPr/>
        </p:nvGrpSpPr>
        <p:grpSpPr>
          <a:xfrm rot="2838935">
            <a:off x="-1098262" y="-5595917"/>
            <a:ext cx="5956770" cy="11191834"/>
            <a:chOff x="1088279" y="-318055"/>
            <a:chExt cx="5609677" cy="10539702"/>
          </a:xfrm>
          <a:gradFill flip="none" rotWithShape="1">
            <a:gsLst>
              <a:gs pos="0">
                <a:schemeClr val="accent2">
                  <a:lumMod val="5000"/>
                  <a:lumOff val="95000"/>
                </a:schemeClr>
              </a:gs>
              <a:gs pos="50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grpSpPr>
        <p:grpSp>
          <p:nvGrpSpPr>
            <p:cNvPr id="8" name="Group 7">
              <a:extLst>
                <a:ext uri="{FF2B5EF4-FFF2-40B4-BE49-F238E27FC236}">
                  <a16:creationId xmlns:a16="http://schemas.microsoft.com/office/drawing/2014/main" id="{FDE05A9F-F6BF-40C7-BA98-E64807D59A7D}"/>
                </a:ext>
              </a:extLst>
            </p:cNvPr>
            <p:cNvGrpSpPr/>
            <p:nvPr/>
          </p:nvGrpSpPr>
          <p:grpSpPr>
            <a:xfrm rot="18900000">
              <a:off x="2815913" y="-318055"/>
              <a:ext cx="2154411" cy="5609677"/>
              <a:chOff x="1615265" y="365759"/>
              <a:chExt cx="2154411" cy="5609677"/>
            </a:xfrm>
            <a:grpFill/>
          </p:grpSpPr>
          <p:sp>
            <p:nvSpPr>
              <p:cNvPr id="23" name="Oval 22">
                <a:extLst>
                  <a:ext uri="{FF2B5EF4-FFF2-40B4-BE49-F238E27FC236}">
                    <a16:creationId xmlns:a16="http://schemas.microsoft.com/office/drawing/2014/main" id="{DBF5D012-02D4-46C9-A406-FC04E64B513C}"/>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24" name="Group 23">
                <a:extLst>
                  <a:ext uri="{FF2B5EF4-FFF2-40B4-BE49-F238E27FC236}">
                    <a16:creationId xmlns:a16="http://schemas.microsoft.com/office/drawing/2014/main" id="{9434D4AF-8011-457A-9622-8BD4BD4ED53D}"/>
                  </a:ext>
                </a:extLst>
              </p:cNvPr>
              <p:cNvGrpSpPr/>
              <p:nvPr/>
            </p:nvGrpSpPr>
            <p:grpSpPr>
              <a:xfrm>
                <a:off x="1844378" y="2099144"/>
                <a:ext cx="1684679" cy="2142907"/>
                <a:chOff x="1781096" y="3505436"/>
                <a:chExt cx="1873901" cy="2010322"/>
              </a:xfrm>
              <a:grpFill/>
            </p:grpSpPr>
            <p:sp>
              <p:nvSpPr>
                <p:cNvPr id="26" name="Freeform 10">
                  <a:extLst>
                    <a:ext uri="{FF2B5EF4-FFF2-40B4-BE49-F238E27FC236}">
                      <a16:creationId xmlns:a16="http://schemas.microsoft.com/office/drawing/2014/main" id="{98D99D52-9AE8-421A-A7B3-3AA96462CD0C}"/>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7" name="Freeform 10">
                  <a:extLst>
                    <a:ext uri="{FF2B5EF4-FFF2-40B4-BE49-F238E27FC236}">
                      <a16:creationId xmlns:a16="http://schemas.microsoft.com/office/drawing/2014/main" id="{9AEFFC0B-F8A0-451A-9437-1AA2C01B6A8D}"/>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5" name="Oval 24">
                <a:extLst>
                  <a:ext uri="{FF2B5EF4-FFF2-40B4-BE49-F238E27FC236}">
                    <a16:creationId xmlns:a16="http://schemas.microsoft.com/office/drawing/2014/main" id="{4986DB1B-2219-4B6B-A8A1-B3A7953826F3}"/>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9" name="Group 8">
              <a:extLst>
                <a:ext uri="{FF2B5EF4-FFF2-40B4-BE49-F238E27FC236}">
                  <a16:creationId xmlns:a16="http://schemas.microsoft.com/office/drawing/2014/main" id="{00ED91E1-EE6D-442B-B4A8-B9FF29472ED6}"/>
                </a:ext>
              </a:extLst>
            </p:cNvPr>
            <p:cNvGrpSpPr/>
            <p:nvPr/>
          </p:nvGrpSpPr>
          <p:grpSpPr>
            <a:xfrm rot="13500000">
              <a:off x="2815912" y="2133322"/>
              <a:ext cx="2154411" cy="5609677"/>
              <a:chOff x="1615265" y="365759"/>
              <a:chExt cx="2154411" cy="5609677"/>
            </a:xfrm>
            <a:grpFill/>
          </p:grpSpPr>
          <p:sp>
            <p:nvSpPr>
              <p:cNvPr id="18" name="Oval 17">
                <a:extLst>
                  <a:ext uri="{FF2B5EF4-FFF2-40B4-BE49-F238E27FC236}">
                    <a16:creationId xmlns:a16="http://schemas.microsoft.com/office/drawing/2014/main" id="{58B9986D-C5DC-426A-A1C6-FB2763A0ADE8}"/>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9" name="Group 18">
                <a:extLst>
                  <a:ext uri="{FF2B5EF4-FFF2-40B4-BE49-F238E27FC236}">
                    <a16:creationId xmlns:a16="http://schemas.microsoft.com/office/drawing/2014/main" id="{313078F7-BFFC-4A33-9C14-D4599ACC7519}"/>
                  </a:ext>
                </a:extLst>
              </p:cNvPr>
              <p:cNvGrpSpPr/>
              <p:nvPr/>
            </p:nvGrpSpPr>
            <p:grpSpPr>
              <a:xfrm>
                <a:off x="1844378" y="2099144"/>
                <a:ext cx="1684679" cy="2142907"/>
                <a:chOff x="1781096" y="3505436"/>
                <a:chExt cx="1873901" cy="2010322"/>
              </a:xfrm>
              <a:grpFill/>
            </p:grpSpPr>
            <p:sp>
              <p:nvSpPr>
                <p:cNvPr id="21" name="Freeform 10">
                  <a:extLst>
                    <a:ext uri="{FF2B5EF4-FFF2-40B4-BE49-F238E27FC236}">
                      <a16:creationId xmlns:a16="http://schemas.microsoft.com/office/drawing/2014/main" id="{97D4E584-FB5B-4CD4-8805-DB5109ED03EE}"/>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2" name="Freeform 10">
                  <a:extLst>
                    <a:ext uri="{FF2B5EF4-FFF2-40B4-BE49-F238E27FC236}">
                      <a16:creationId xmlns:a16="http://schemas.microsoft.com/office/drawing/2014/main" id="{7199710B-B201-4246-893D-C28584078F6F}"/>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0" name="Oval 19">
                <a:extLst>
                  <a:ext uri="{FF2B5EF4-FFF2-40B4-BE49-F238E27FC236}">
                    <a16:creationId xmlns:a16="http://schemas.microsoft.com/office/drawing/2014/main" id="{DA9F2D74-BD61-44BB-B470-55BEA05EA076}"/>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0" name="Freeform 10">
              <a:extLst>
                <a:ext uri="{FF2B5EF4-FFF2-40B4-BE49-F238E27FC236}">
                  <a16:creationId xmlns:a16="http://schemas.microsoft.com/office/drawing/2014/main" id="{1E4C30B7-0E37-4EE8-B081-F32831AF1269}"/>
                </a:ext>
              </a:extLst>
            </p:cNvPr>
            <p:cNvSpPr>
              <a:spLocks/>
            </p:cNvSpPr>
            <p:nvPr/>
          </p:nvSpPr>
          <p:spPr bwMode="auto">
            <a:xfrm rot="16200000">
              <a:off x="3098438" y="3496564"/>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nvGrpSpPr>
            <p:cNvPr id="11" name="Group 10">
              <a:extLst>
                <a:ext uri="{FF2B5EF4-FFF2-40B4-BE49-F238E27FC236}">
                  <a16:creationId xmlns:a16="http://schemas.microsoft.com/office/drawing/2014/main" id="{F829269B-D380-44D4-AA50-8BFD6FFDE27A}"/>
                </a:ext>
              </a:extLst>
            </p:cNvPr>
            <p:cNvGrpSpPr/>
            <p:nvPr/>
          </p:nvGrpSpPr>
          <p:grpSpPr>
            <a:xfrm rot="18900000">
              <a:off x="2824045" y="4611970"/>
              <a:ext cx="2154411" cy="5609677"/>
              <a:chOff x="1615265" y="365759"/>
              <a:chExt cx="2154411" cy="5609677"/>
            </a:xfrm>
            <a:grpFill/>
          </p:grpSpPr>
          <p:sp>
            <p:nvSpPr>
              <p:cNvPr id="13" name="Oval 12">
                <a:extLst>
                  <a:ext uri="{FF2B5EF4-FFF2-40B4-BE49-F238E27FC236}">
                    <a16:creationId xmlns:a16="http://schemas.microsoft.com/office/drawing/2014/main" id="{724ED544-8E4B-4516-BC22-BF67291C15DB}"/>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4" name="Group 13">
                <a:extLst>
                  <a:ext uri="{FF2B5EF4-FFF2-40B4-BE49-F238E27FC236}">
                    <a16:creationId xmlns:a16="http://schemas.microsoft.com/office/drawing/2014/main" id="{643B7056-3D3C-4DCA-8841-3A57256622D9}"/>
                  </a:ext>
                </a:extLst>
              </p:cNvPr>
              <p:cNvGrpSpPr/>
              <p:nvPr/>
            </p:nvGrpSpPr>
            <p:grpSpPr>
              <a:xfrm>
                <a:off x="1844378" y="2099144"/>
                <a:ext cx="1684679" cy="2142907"/>
                <a:chOff x="1781096" y="3505436"/>
                <a:chExt cx="1873901" cy="2010322"/>
              </a:xfrm>
              <a:grpFill/>
            </p:grpSpPr>
            <p:sp>
              <p:nvSpPr>
                <p:cNvPr id="16" name="Freeform 10">
                  <a:extLst>
                    <a:ext uri="{FF2B5EF4-FFF2-40B4-BE49-F238E27FC236}">
                      <a16:creationId xmlns:a16="http://schemas.microsoft.com/office/drawing/2014/main" id="{4951AD9B-AECD-422F-A9FF-81E4E2AF1F8A}"/>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17" name="Freeform 10">
                  <a:extLst>
                    <a:ext uri="{FF2B5EF4-FFF2-40B4-BE49-F238E27FC236}">
                      <a16:creationId xmlns:a16="http://schemas.microsoft.com/office/drawing/2014/main" id="{5FC18763-D863-4126-885D-F185D287AD95}"/>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15" name="Oval 14">
                <a:extLst>
                  <a:ext uri="{FF2B5EF4-FFF2-40B4-BE49-F238E27FC236}">
                    <a16:creationId xmlns:a16="http://schemas.microsoft.com/office/drawing/2014/main" id="{929BB849-DB10-43F7-9430-A1CB34D0C65A}"/>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2" name="Freeform 10">
              <a:extLst>
                <a:ext uri="{FF2B5EF4-FFF2-40B4-BE49-F238E27FC236}">
                  <a16:creationId xmlns:a16="http://schemas.microsoft.com/office/drawing/2014/main" id="{12E3258E-53B5-4C9D-8D14-0D031AB0AF0B}"/>
                </a:ext>
              </a:extLst>
            </p:cNvPr>
            <p:cNvSpPr>
              <a:spLocks/>
            </p:cNvSpPr>
            <p:nvPr/>
          </p:nvSpPr>
          <p:spPr bwMode="auto">
            <a:xfrm rot="5400000">
              <a:off x="2962579" y="5911079"/>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graphicFrame>
        <p:nvGraphicFramePr>
          <p:cNvPr id="28" name="Table 27"/>
          <p:cNvGraphicFramePr>
            <a:graphicFrameLocks noGrp="1"/>
          </p:cNvGraphicFramePr>
          <p:nvPr>
            <p:extLst>
              <p:ext uri="{D42A27DB-BD31-4B8C-83A1-F6EECF244321}">
                <p14:modId xmlns:p14="http://schemas.microsoft.com/office/powerpoint/2010/main" val="946159232"/>
              </p:ext>
            </p:extLst>
          </p:nvPr>
        </p:nvGraphicFramePr>
        <p:xfrm>
          <a:off x="1381608" y="1448611"/>
          <a:ext cx="10533814" cy="1036320"/>
        </p:xfrm>
        <a:graphic>
          <a:graphicData uri="http://schemas.openxmlformats.org/drawingml/2006/table">
            <a:tbl>
              <a:tblPr firstRow="1" bandRow="1">
                <a:tableStyleId>{5C22544A-7EE6-4342-B048-85BDC9FD1C3A}</a:tableStyleId>
              </a:tblPr>
              <a:tblGrid>
                <a:gridCol w="1625712">
                  <a:extLst>
                    <a:ext uri="{9D8B030D-6E8A-4147-A177-3AD203B41FA5}">
                      <a16:colId xmlns:a16="http://schemas.microsoft.com/office/drawing/2014/main" val="366840591"/>
                    </a:ext>
                  </a:extLst>
                </a:gridCol>
                <a:gridCol w="8908102">
                  <a:extLst>
                    <a:ext uri="{9D8B030D-6E8A-4147-A177-3AD203B41FA5}">
                      <a16:colId xmlns:a16="http://schemas.microsoft.com/office/drawing/2014/main" val="3508839103"/>
                    </a:ext>
                  </a:extLst>
                </a:gridCol>
              </a:tblGrid>
              <a:tr h="370840">
                <a:tc rowSpan="2">
                  <a:txBody>
                    <a:bodyPr/>
                    <a:lstStyle/>
                    <a:p>
                      <a:pPr algn="ctr"/>
                      <a:endParaRPr lang="en-US" sz="1400" dirty="0" smtClean="0">
                        <a:latin typeface="Calibri" panose="020F0502020204030204" pitchFamily="34" charset="0"/>
                        <a:cs typeface="Calibri" panose="020F0502020204030204" pitchFamily="34" charset="0"/>
                      </a:endParaRPr>
                    </a:p>
                    <a:p>
                      <a:pPr algn="ctr"/>
                      <a:r>
                        <a:rPr lang="en-US" sz="1400" dirty="0" smtClean="0">
                          <a:latin typeface="Calibri" panose="020F0502020204030204" pitchFamily="34" charset="0"/>
                          <a:cs typeface="Calibri" panose="020F0502020204030204" pitchFamily="34" charset="0"/>
                        </a:rPr>
                        <a:t>2.1.3 </a:t>
                      </a:r>
                    </a:p>
                    <a:p>
                      <a:pPr algn="ctr"/>
                      <a:r>
                        <a:rPr lang="en-US" sz="1400" dirty="0" smtClean="0">
                          <a:latin typeface="Calibri" panose="020F0502020204030204" pitchFamily="34" charset="0"/>
                          <a:cs typeface="Calibri" panose="020F0502020204030204" pitchFamily="34" charset="0"/>
                        </a:rPr>
                        <a:t>Healthy Lifestyle</a:t>
                      </a:r>
                      <a:endParaRPr lang="en-AU" sz="1400" dirty="0">
                        <a:latin typeface="Calibri" panose="020F0502020204030204" pitchFamily="34" charset="0"/>
                        <a:cs typeface="Calibri" panose="020F0502020204030204" pitchFamily="34" charset="0"/>
                      </a:endParaRPr>
                    </a:p>
                  </a:txBody>
                  <a:tcPr/>
                </a:tc>
                <a:tc>
                  <a:txBody>
                    <a:bodyPr/>
                    <a:lstStyle/>
                    <a:p>
                      <a:r>
                        <a:rPr lang="en-US" sz="1400" dirty="0" smtClean="0">
                          <a:latin typeface="Calibri" panose="020F0502020204030204" pitchFamily="34" charset="0"/>
                          <a:cs typeface="Calibri" panose="020F0502020204030204" pitchFamily="34" charset="0"/>
                        </a:rPr>
                        <a:t>Is there a good balance of indoor and outdoor activities for children? How often are physical activities promoted? (give examples) </a:t>
                      </a:r>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19297000"/>
                  </a:ext>
                </a:extLst>
              </a:tr>
              <a:tr h="370840">
                <a:tc vMerge="1">
                  <a:txBody>
                    <a:bodyPr/>
                    <a:lstStyle/>
                    <a:p>
                      <a:endParaRPr lang="en-AU" dirty="0"/>
                    </a:p>
                  </a:txBody>
                  <a:tcPr/>
                </a:tc>
                <a:tc>
                  <a:txBody>
                    <a:bodyPr/>
                    <a:lstStyle/>
                    <a:p>
                      <a:r>
                        <a:rPr lang="en-US" sz="1400" baseline="0" dirty="0" smtClean="0">
                          <a:latin typeface="Calibri" panose="020F0502020204030204" pitchFamily="34" charset="0"/>
                          <a:cs typeface="Calibri" panose="020F0502020204030204" pitchFamily="34" charset="0"/>
                        </a:rPr>
                        <a:t>Do you promote healthy eating? How do you communicate parents the importance of healthy lunch box? Do you positively role model healthy eating? Do you provide morning/ afternoon tea? Is it usually consisting of fruits/ veggies?   </a:t>
                      </a:r>
                      <a:endParaRPr lang="en-US" sz="1400"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39366320"/>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1298371810"/>
              </p:ext>
            </p:extLst>
          </p:nvPr>
        </p:nvGraphicFramePr>
        <p:xfrm>
          <a:off x="1422397" y="2664386"/>
          <a:ext cx="10533814" cy="1554480"/>
        </p:xfrm>
        <a:graphic>
          <a:graphicData uri="http://schemas.openxmlformats.org/drawingml/2006/table">
            <a:tbl>
              <a:tblPr firstRow="1" bandRow="1">
                <a:tableStyleId>{5C22544A-7EE6-4342-B048-85BDC9FD1C3A}</a:tableStyleId>
              </a:tblPr>
              <a:tblGrid>
                <a:gridCol w="1652120">
                  <a:extLst>
                    <a:ext uri="{9D8B030D-6E8A-4147-A177-3AD203B41FA5}">
                      <a16:colId xmlns:a16="http://schemas.microsoft.com/office/drawing/2014/main" val="1833036706"/>
                    </a:ext>
                  </a:extLst>
                </a:gridCol>
                <a:gridCol w="8881694">
                  <a:extLst>
                    <a:ext uri="{9D8B030D-6E8A-4147-A177-3AD203B41FA5}">
                      <a16:colId xmlns:a16="http://schemas.microsoft.com/office/drawing/2014/main" val="2569336938"/>
                    </a:ext>
                  </a:extLst>
                </a:gridCol>
              </a:tblGrid>
              <a:tr h="370840">
                <a:tc rowSpan="3">
                  <a:txBody>
                    <a:bodyPr/>
                    <a:lstStyle/>
                    <a:p>
                      <a:pPr algn="ctr"/>
                      <a:endParaRPr lang="en-US" dirty="0" smtClean="0"/>
                    </a:p>
                    <a:p>
                      <a:pPr algn="ctr"/>
                      <a:r>
                        <a:rPr lang="en-US" sz="1600" dirty="0" smtClean="0">
                          <a:latin typeface="Calibri" panose="020F0502020204030204" pitchFamily="34" charset="0"/>
                          <a:cs typeface="Calibri" panose="020F0502020204030204" pitchFamily="34" charset="0"/>
                        </a:rPr>
                        <a:t>2.2.1</a:t>
                      </a:r>
                    </a:p>
                    <a:p>
                      <a:pPr algn="ctr"/>
                      <a:r>
                        <a:rPr lang="en-US" sz="1600" dirty="0" smtClean="0">
                          <a:latin typeface="Calibri" panose="020F0502020204030204" pitchFamily="34" charset="0"/>
                          <a:cs typeface="Calibri" panose="020F0502020204030204" pitchFamily="34" charset="0"/>
                        </a:rPr>
                        <a:t>Supervision</a:t>
                      </a:r>
                      <a:endParaRPr lang="en-AU" sz="16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alibri" panose="020F0502020204030204" pitchFamily="34" charset="0"/>
                          <a:cs typeface="Calibri" panose="020F0502020204030204" pitchFamily="34" charset="0"/>
                        </a:rPr>
                        <a:t>Are children being supervised all the time? Do</a:t>
                      </a:r>
                      <a:r>
                        <a:rPr lang="en-US" sz="1400" baseline="0" dirty="0" smtClean="0">
                          <a:latin typeface="Calibri" panose="020F0502020204030204" pitchFamily="34" charset="0"/>
                          <a:cs typeface="Calibri" panose="020F0502020204030204" pitchFamily="34" charset="0"/>
                        </a:rPr>
                        <a:t> you apply peripheral vision and being alert strategies when supervising children? Are you aware of sleep time supervision requirements? Are you aware of duty of care? </a:t>
                      </a:r>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61174672"/>
                  </a:ext>
                </a:extLst>
              </a:tr>
              <a:tr h="370840">
                <a:tc vMerge="1">
                  <a:txBody>
                    <a:bodyPr/>
                    <a:lstStyle/>
                    <a:p>
                      <a:endParaRPr lang="en-AU" dirty="0"/>
                    </a:p>
                  </a:txBody>
                  <a:tcPr/>
                </a:tc>
                <a:tc>
                  <a:txBody>
                    <a:bodyPr/>
                    <a:lstStyle/>
                    <a:p>
                      <a:r>
                        <a:rPr lang="en-US" sz="1400" baseline="0" dirty="0" smtClean="0">
                          <a:latin typeface="Calibri" panose="020F0502020204030204" pitchFamily="34" charset="0"/>
                          <a:cs typeface="Calibri" panose="020F0502020204030204" pitchFamily="34" charset="0"/>
                        </a:rPr>
                        <a:t>Do you have a copy of risk assessment plan? Are you aware of all the clauses listed in the plan? Do you follow a daily safety checklist? Is it reviewed frequently?</a:t>
                      </a:r>
                      <a:endParaRPr lang="en-US" sz="1400"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36693103"/>
                  </a:ext>
                </a:extLst>
              </a:tr>
              <a:tr h="370840">
                <a:tc vMerge="1">
                  <a:txBody>
                    <a:bodyPr/>
                    <a:lstStyle/>
                    <a:p>
                      <a:endParaRPr lang="en-AU"/>
                    </a:p>
                  </a:txBody>
                  <a:tcPr/>
                </a:tc>
                <a:tc>
                  <a:txBody>
                    <a:bodyPr/>
                    <a:lstStyle/>
                    <a:p>
                      <a:r>
                        <a:rPr lang="en-US" sz="1400" baseline="0" dirty="0" smtClean="0">
                          <a:latin typeface="Calibri" panose="020F0502020204030204" pitchFamily="34" charset="0"/>
                          <a:cs typeface="Calibri" panose="020F0502020204030204" pitchFamily="34" charset="0"/>
                        </a:rPr>
                        <a:t>Meal time supervision especially the children with allergies and intolerances are practiced effectively? Do you know how to use Epi pen if needed? Do you know how to use fire extinguisher and fire blanket?    </a:t>
                      </a:r>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2478297"/>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2276390678"/>
              </p:ext>
            </p:extLst>
          </p:nvPr>
        </p:nvGraphicFramePr>
        <p:xfrm>
          <a:off x="1422397" y="4381323"/>
          <a:ext cx="10487807" cy="1473200"/>
        </p:xfrm>
        <a:graphic>
          <a:graphicData uri="http://schemas.openxmlformats.org/drawingml/2006/table">
            <a:tbl>
              <a:tblPr firstRow="1" bandRow="1">
                <a:tableStyleId>{5C22544A-7EE6-4342-B048-85BDC9FD1C3A}</a:tableStyleId>
              </a:tblPr>
              <a:tblGrid>
                <a:gridCol w="1644904">
                  <a:extLst>
                    <a:ext uri="{9D8B030D-6E8A-4147-A177-3AD203B41FA5}">
                      <a16:colId xmlns:a16="http://schemas.microsoft.com/office/drawing/2014/main" val="2523438879"/>
                    </a:ext>
                  </a:extLst>
                </a:gridCol>
                <a:gridCol w="8842903">
                  <a:extLst>
                    <a:ext uri="{9D8B030D-6E8A-4147-A177-3AD203B41FA5}">
                      <a16:colId xmlns:a16="http://schemas.microsoft.com/office/drawing/2014/main" val="2102678676"/>
                    </a:ext>
                  </a:extLst>
                </a:gridCol>
              </a:tblGrid>
              <a:tr h="370840">
                <a:tc rowSpan="3">
                  <a:txBody>
                    <a:bodyPr/>
                    <a:lstStyle/>
                    <a:p>
                      <a:pPr algn="ctr"/>
                      <a:endParaRPr lang="en-US" dirty="0" smtClean="0"/>
                    </a:p>
                    <a:p>
                      <a:pPr algn="ctr"/>
                      <a:r>
                        <a:rPr lang="en-US" sz="1600" dirty="0" smtClean="0">
                          <a:latin typeface="Calibri" panose="020F0502020204030204" pitchFamily="34" charset="0"/>
                          <a:cs typeface="Calibri" panose="020F0502020204030204" pitchFamily="34" charset="0"/>
                        </a:rPr>
                        <a:t>2.2.2</a:t>
                      </a:r>
                    </a:p>
                    <a:p>
                      <a:pPr algn="ctr"/>
                      <a:r>
                        <a:rPr lang="en-US" sz="1600" dirty="0" smtClean="0">
                          <a:latin typeface="Calibri" panose="020F0502020204030204" pitchFamily="34" charset="0"/>
                          <a:cs typeface="Calibri" panose="020F0502020204030204" pitchFamily="34" charset="0"/>
                        </a:rPr>
                        <a:t>Incident and emergency management</a:t>
                      </a:r>
                      <a:endParaRPr lang="en-AU" sz="1600" dirty="0">
                        <a:latin typeface="Calibri" panose="020F0502020204030204" pitchFamily="34" charset="0"/>
                        <a:cs typeface="Calibri" panose="020F0502020204030204" pitchFamily="34" charset="0"/>
                      </a:endParaRPr>
                    </a:p>
                  </a:txBody>
                  <a:tcPr/>
                </a:tc>
                <a:tc>
                  <a:txBody>
                    <a:bodyPr/>
                    <a:lstStyle/>
                    <a:p>
                      <a:r>
                        <a:rPr lang="en-US" sz="1400" dirty="0" smtClean="0">
                          <a:latin typeface="Calibri" panose="020F0502020204030204" pitchFamily="34" charset="0"/>
                          <a:cs typeface="Calibri" panose="020F0502020204030204" pitchFamily="34" charset="0"/>
                        </a:rPr>
                        <a:t>Is daily safety checklist followed every morning before children arrive? </a:t>
                      </a:r>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85379389"/>
                  </a:ext>
                </a:extLst>
              </a:tr>
              <a:tr h="370840">
                <a:tc vMerge="1">
                  <a:txBody>
                    <a:bodyPr/>
                    <a:lstStyle/>
                    <a:p>
                      <a:endParaRPr lang="en-AU" dirty="0"/>
                    </a:p>
                  </a:txBody>
                  <a:tcPr/>
                </a:tc>
                <a:tc>
                  <a:txBody>
                    <a:bodyPr/>
                    <a:lstStyle/>
                    <a:p>
                      <a:r>
                        <a:rPr lang="en-US" sz="1400" dirty="0" smtClean="0">
                          <a:latin typeface="Calibri" panose="020F0502020204030204" pitchFamily="34" charset="0"/>
                          <a:cs typeface="Calibri" panose="020F0502020204030204" pitchFamily="34" charset="0"/>
                        </a:rPr>
                        <a:t>Are the action plans renewed on</a:t>
                      </a:r>
                      <a:r>
                        <a:rPr lang="en-US" sz="1400" baseline="0" dirty="0" smtClean="0">
                          <a:latin typeface="Calibri" panose="020F0502020204030204" pitchFamily="34" charset="0"/>
                          <a:cs typeface="Calibri" panose="020F0502020204030204" pitchFamily="34" charset="0"/>
                        </a:rPr>
                        <a:t> time and a copy is received and updated? Are you aware of the food safety guidelines?  </a:t>
                      </a:r>
                      <a:endParaRPr lang="en-US" sz="1400"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161261508"/>
                  </a:ext>
                </a:extLst>
              </a:tr>
              <a:tr h="370840">
                <a:tc vMerge="1">
                  <a:txBody>
                    <a:bodyPr/>
                    <a:lstStyle/>
                    <a:p>
                      <a:endParaRPr lang="en-AU"/>
                    </a:p>
                  </a:txBody>
                  <a:tcPr/>
                </a:tc>
                <a:tc>
                  <a:txBody>
                    <a:bodyPr/>
                    <a:lstStyle/>
                    <a:p>
                      <a:r>
                        <a:rPr lang="en-US" sz="1400" dirty="0" smtClean="0">
                          <a:latin typeface="Calibri" panose="020F0502020204030204" pitchFamily="34" charset="0"/>
                          <a:cs typeface="Calibri" panose="020F0502020204030204" pitchFamily="34" charset="0"/>
                        </a:rPr>
                        <a:t>Are the enrolment forms up to date</a:t>
                      </a:r>
                      <a:r>
                        <a:rPr lang="en-US" sz="1400" baseline="0" dirty="0" smtClean="0">
                          <a:latin typeface="Calibri" panose="020F0502020204030204" pitchFamily="34" charset="0"/>
                          <a:cs typeface="Calibri" panose="020F0502020204030204" pitchFamily="34" charset="0"/>
                        </a:rPr>
                        <a:t>? The emergency contact details are current? Are you aware of bush fire risks? Do you have a list of emergency contact numbers handy? How often do you practice emergency evacuation drills? Do you know the emergency evacuation and assembly point? </a:t>
                      </a:r>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39637083"/>
                  </a:ext>
                </a:extLst>
              </a:tr>
            </a:tbl>
          </a:graphicData>
        </a:graphic>
      </p:graphicFrame>
    </p:spTree>
    <p:extLst>
      <p:ext uri="{BB962C8B-B14F-4D97-AF65-F5344CB8AC3E}">
        <p14:creationId xmlns:p14="http://schemas.microsoft.com/office/powerpoint/2010/main" val="26310400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16" presetClass="entr" presetSubtype="37"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06836" y="585228"/>
            <a:ext cx="5698611" cy="662361"/>
          </a:xfrm>
          <a:prstGeom prst="rect">
            <a:avLst/>
          </a:prstGeom>
          <a:noFill/>
        </p:spPr>
        <p:txBody>
          <a:bodyPr wrap="none" rtlCol="0" anchor="b">
            <a:spAutoFit/>
          </a:bodyPr>
          <a:lstStyle/>
          <a:p>
            <a:pPr>
              <a:lnSpc>
                <a:spcPct val="125000"/>
              </a:lnSpc>
            </a:pPr>
            <a:r>
              <a:rPr lang="en-US" sz="3200" dirty="0" smtClean="0">
                <a:solidFill>
                  <a:schemeClr val="tx1">
                    <a:lumMod val="65000"/>
                    <a:lumOff val="35000"/>
                  </a:schemeClr>
                </a:solidFill>
                <a:latin typeface="Calibri" panose="020F0502020204030204" pitchFamily="34" charset="0"/>
                <a:cs typeface="Calibri" panose="020F0502020204030204" pitchFamily="34" charset="0"/>
              </a:rPr>
              <a:t>QA 2 Children’s health and safety</a:t>
            </a:r>
            <a:endParaRPr lang="en-US" sz="3200" dirty="0">
              <a:solidFill>
                <a:schemeClr val="tx1">
                  <a:lumMod val="65000"/>
                  <a:lumOff val="35000"/>
                </a:schemeClr>
              </a:solidFill>
              <a:latin typeface="Calibri" panose="020F0502020204030204" pitchFamily="34" charset="0"/>
              <a:cs typeface="Calibri" panose="020F0502020204030204" pitchFamily="34" charset="0"/>
            </a:endParaRPr>
          </a:p>
        </p:txBody>
      </p:sp>
      <p:cxnSp>
        <p:nvCxnSpPr>
          <p:cNvPr id="5" name="Straight Connector 4"/>
          <p:cNvCxnSpPr/>
          <p:nvPr/>
        </p:nvCxnSpPr>
        <p:spPr>
          <a:xfrm>
            <a:off x="5936854" y="1322422"/>
            <a:ext cx="365760" cy="0"/>
          </a:xfrm>
          <a:prstGeom prst="line">
            <a:avLst/>
          </a:prstGeom>
          <a:ln w="63500" cap="rnd">
            <a:gradFill>
              <a:gsLst>
                <a:gs pos="0">
                  <a:schemeClr val="accent4"/>
                </a:gs>
                <a:gs pos="100000">
                  <a:schemeClr val="accent1"/>
                </a:gs>
              </a:gsLst>
              <a:lin ang="2700000" scaled="0"/>
            </a:gradFill>
            <a:roun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B26CCEE-4AEC-4462-ACB9-CED48F2D6AAF}"/>
              </a:ext>
            </a:extLst>
          </p:cNvPr>
          <p:cNvGrpSpPr/>
          <p:nvPr/>
        </p:nvGrpSpPr>
        <p:grpSpPr>
          <a:xfrm rot="2838935">
            <a:off x="-1098262" y="-5595917"/>
            <a:ext cx="5956770" cy="11191834"/>
            <a:chOff x="1088279" y="-318055"/>
            <a:chExt cx="5609677" cy="10539702"/>
          </a:xfrm>
          <a:gradFill flip="none" rotWithShape="1">
            <a:gsLst>
              <a:gs pos="0">
                <a:schemeClr val="accent2">
                  <a:lumMod val="5000"/>
                  <a:lumOff val="95000"/>
                </a:schemeClr>
              </a:gs>
              <a:gs pos="50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grpSpPr>
        <p:grpSp>
          <p:nvGrpSpPr>
            <p:cNvPr id="8" name="Group 7">
              <a:extLst>
                <a:ext uri="{FF2B5EF4-FFF2-40B4-BE49-F238E27FC236}">
                  <a16:creationId xmlns:a16="http://schemas.microsoft.com/office/drawing/2014/main" id="{FDE05A9F-F6BF-40C7-BA98-E64807D59A7D}"/>
                </a:ext>
              </a:extLst>
            </p:cNvPr>
            <p:cNvGrpSpPr/>
            <p:nvPr/>
          </p:nvGrpSpPr>
          <p:grpSpPr>
            <a:xfrm rot="18900000">
              <a:off x="2815913" y="-318055"/>
              <a:ext cx="2154411" cy="5609677"/>
              <a:chOff x="1615265" y="365759"/>
              <a:chExt cx="2154411" cy="5609677"/>
            </a:xfrm>
            <a:grpFill/>
          </p:grpSpPr>
          <p:sp>
            <p:nvSpPr>
              <p:cNvPr id="23" name="Oval 22">
                <a:extLst>
                  <a:ext uri="{FF2B5EF4-FFF2-40B4-BE49-F238E27FC236}">
                    <a16:creationId xmlns:a16="http://schemas.microsoft.com/office/drawing/2014/main" id="{DBF5D012-02D4-46C9-A406-FC04E64B513C}"/>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24" name="Group 23">
                <a:extLst>
                  <a:ext uri="{FF2B5EF4-FFF2-40B4-BE49-F238E27FC236}">
                    <a16:creationId xmlns:a16="http://schemas.microsoft.com/office/drawing/2014/main" id="{9434D4AF-8011-457A-9622-8BD4BD4ED53D}"/>
                  </a:ext>
                </a:extLst>
              </p:cNvPr>
              <p:cNvGrpSpPr/>
              <p:nvPr/>
            </p:nvGrpSpPr>
            <p:grpSpPr>
              <a:xfrm>
                <a:off x="1844378" y="2099144"/>
                <a:ext cx="1684679" cy="2142907"/>
                <a:chOff x="1781096" y="3505436"/>
                <a:chExt cx="1873901" cy="2010322"/>
              </a:xfrm>
              <a:grpFill/>
            </p:grpSpPr>
            <p:sp>
              <p:nvSpPr>
                <p:cNvPr id="26" name="Freeform 10">
                  <a:extLst>
                    <a:ext uri="{FF2B5EF4-FFF2-40B4-BE49-F238E27FC236}">
                      <a16:creationId xmlns:a16="http://schemas.microsoft.com/office/drawing/2014/main" id="{98D99D52-9AE8-421A-A7B3-3AA96462CD0C}"/>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7" name="Freeform 10">
                  <a:extLst>
                    <a:ext uri="{FF2B5EF4-FFF2-40B4-BE49-F238E27FC236}">
                      <a16:creationId xmlns:a16="http://schemas.microsoft.com/office/drawing/2014/main" id="{9AEFFC0B-F8A0-451A-9437-1AA2C01B6A8D}"/>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5" name="Oval 24">
                <a:extLst>
                  <a:ext uri="{FF2B5EF4-FFF2-40B4-BE49-F238E27FC236}">
                    <a16:creationId xmlns:a16="http://schemas.microsoft.com/office/drawing/2014/main" id="{4986DB1B-2219-4B6B-A8A1-B3A7953826F3}"/>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9" name="Group 8">
              <a:extLst>
                <a:ext uri="{FF2B5EF4-FFF2-40B4-BE49-F238E27FC236}">
                  <a16:creationId xmlns:a16="http://schemas.microsoft.com/office/drawing/2014/main" id="{00ED91E1-EE6D-442B-B4A8-B9FF29472ED6}"/>
                </a:ext>
              </a:extLst>
            </p:cNvPr>
            <p:cNvGrpSpPr/>
            <p:nvPr/>
          </p:nvGrpSpPr>
          <p:grpSpPr>
            <a:xfrm rot="13500000">
              <a:off x="2815912" y="2133322"/>
              <a:ext cx="2154411" cy="5609677"/>
              <a:chOff x="1615265" y="365759"/>
              <a:chExt cx="2154411" cy="5609677"/>
            </a:xfrm>
            <a:grpFill/>
          </p:grpSpPr>
          <p:sp>
            <p:nvSpPr>
              <p:cNvPr id="18" name="Oval 17">
                <a:extLst>
                  <a:ext uri="{FF2B5EF4-FFF2-40B4-BE49-F238E27FC236}">
                    <a16:creationId xmlns:a16="http://schemas.microsoft.com/office/drawing/2014/main" id="{58B9986D-C5DC-426A-A1C6-FB2763A0ADE8}"/>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9" name="Group 18">
                <a:extLst>
                  <a:ext uri="{FF2B5EF4-FFF2-40B4-BE49-F238E27FC236}">
                    <a16:creationId xmlns:a16="http://schemas.microsoft.com/office/drawing/2014/main" id="{313078F7-BFFC-4A33-9C14-D4599ACC7519}"/>
                  </a:ext>
                </a:extLst>
              </p:cNvPr>
              <p:cNvGrpSpPr/>
              <p:nvPr/>
            </p:nvGrpSpPr>
            <p:grpSpPr>
              <a:xfrm>
                <a:off x="1844378" y="2099144"/>
                <a:ext cx="1684679" cy="2142907"/>
                <a:chOff x="1781096" y="3505436"/>
                <a:chExt cx="1873901" cy="2010322"/>
              </a:xfrm>
              <a:grpFill/>
            </p:grpSpPr>
            <p:sp>
              <p:nvSpPr>
                <p:cNvPr id="21" name="Freeform 10">
                  <a:extLst>
                    <a:ext uri="{FF2B5EF4-FFF2-40B4-BE49-F238E27FC236}">
                      <a16:creationId xmlns:a16="http://schemas.microsoft.com/office/drawing/2014/main" id="{97D4E584-FB5B-4CD4-8805-DB5109ED03EE}"/>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2" name="Freeform 10">
                  <a:extLst>
                    <a:ext uri="{FF2B5EF4-FFF2-40B4-BE49-F238E27FC236}">
                      <a16:creationId xmlns:a16="http://schemas.microsoft.com/office/drawing/2014/main" id="{7199710B-B201-4246-893D-C28584078F6F}"/>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0" name="Oval 19">
                <a:extLst>
                  <a:ext uri="{FF2B5EF4-FFF2-40B4-BE49-F238E27FC236}">
                    <a16:creationId xmlns:a16="http://schemas.microsoft.com/office/drawing/2014/main" id="{DA9F2D74-BD61-44BB-B470-55BEA05EA076}"/>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0" name="Freeform 10">
              <a:extLst>
                <a:ext uri="{FF2B5EF4-FFF2-40B4-BE49-F238E27FC236}">
                  <a16:creationId xmlns:a16="http://schemas.microsoft.com/office/drawing/2014/main" id="{1E4C30B7-0E37-4EE8-B081-F32831AF1269}"/>
                </a:ext>
              </a:extLst>
            </p:cNvPr>
            <p:cNvSpPr>
              <a:spLocks/>
            </p:cNvSpPr>
            <p:nvPr/>
          </p:nvSpPr>
          <p:spPr bwMode="auto">
            <a:xfrm rot="16200000">
              <a:off x="3098438" y="3496564"/>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nvGrpSpPr>
            <p:cNvPr id="11" name="Group 10">
              <a:extLst>
                <a:ext uri="{FF2B5EF4-FFF2-40B4-BE49-F238E27FC236}">
                  <a16:creationId xmlns:a16="http://schemas.microsoft.com/office/drawing/2014/main" id="{F829269B-D380-44D4-AA50-8BFD6FFDE27A}"/>
                </a:ext>
              </a:extLst>
            </p:cNvPr>
            <p:cNvGrpSpPr/>
            <p:nvPr/>
          </p:nvGrpSpPr>
          <p:grpSpPr>
            <a:xfrm rot="18900000">
              <a:off x="2824045" y="4611970"/>
              <a:ext cx="2154411" cy="5609677"/>
              <a:chOff x="1615265" y="365759"/>
              <a:chExt cx="2154411" cy="5609677"/>
            </a:xfrm>
            <a:grpFill/>
          </p:grpSpPr>
          <p:sp>
            <p:nvSpPr>
              <p:cNvPr id="13" name="Oval 12">
                <a:extLst>
                  <a:ext uri="{FF2B5EF4-FFF2-40B4-BE49-F238E27FC236}">
                    <a16:creationId xmlns:a16="http://schemas.microsoft.com/office/drawing/2014/main" id="{724ED544-8E4B-4516-BC22-BF67291C15DB}"/>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4" name="Group 13">
                <a:extLst>
                  <a:ext uri="{FF2B5EF4-FFF2-40B4-BE49-F238E27FC236}">
                    <a16:creationId xmlns:a16="http://schemas.microsoft.com/office/drawing/2014/main" id="{643B7056-3D3C-4DCA-8841-3A57256622D9}"/>
                  </a:ext>
                </a:extLst>
              </p:cNvPr>
              <p:cNvGrpSpPr/>
              <p:nvPr/>
            </p:nvGrpSpPr>
            <p:grpSpPr>
              <a:xfrm>
                <a:off x="1844378" y="2099144"/>
                <a:ext cx="1684679" cy="2142907"/>
                <a:chOff x="1781096" y="3505436"/>
                <a:chExt cx="1873901" cy="2010322"/>
              </a:xfrm>
              <a:grpFill/>
            </p:grpSpPr>
            <p:sp>
              <p:nvSpPr>
                <p:cNvPr id="16" name="Freeform 10">
                  <a:extLst>
                    <a:ext uri="{FF2B5EF4-FFF2-40B4-BE49-F238E27FC236}">
                      <a16:creationId xmlns:a16="http://schemas.microsoft.com/office/drawing/2014/main" id="{4951AD9B-AECD-422F-A9FF-81E4E2AF1F8A}"/>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17" name="Freeform 10">
                  <a:extLst>
                    <a:ext uri="{FF2B5EF4-FFF2-40B4-BE49-F238E27FC236}">
                      <a16:creationId xmlns:a16="http://schemas.microsoft.com/office/drawing/2014/main" id="{5FC18763-D863-4126-885D-F185D287AD95}"/>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15" name="Oval 14">
                <a:extLst>
                  <a:ext uri="{FF2B5EF4-FFF2-40B4-BE49-F238E27FC236}">
                    <a16:creationId xmlns:a16="http://schemas.microsoft.com/office/drawing/2014/main" id="{929BB849-DB10-43F7-9430-A1CB34D0C65A}"/>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2" name="Freeform 10">
              <a:extLst>
                <a:ext uri="{FF2B5EF4-FFF2-40B4-BE49-F238E27FC236}">
                  <a16:creationId xmlns:a16="http://schemas.microsoft.com/office/drawing/2014/main" id="{12E3258E-53B5-4C9D-8D14-0D031AB0AF0B}"/>
                </a:ext>
              </a:extLst>
            </p:cNvPr>
            <p:cNvSpPr>
              <a:spLocks/>
            </p:cNvSpPr>
            <p:nvPr/>
          </p:nvSpPr>
          <p:spPr bwMode="auto">
            <a:xfrm rot="5400000">
              <a:off x="2962579" y="5911079"/>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graphicFrame>
        <p:nvGraphicFramePr>
          <p:cNvPr id="28" name="Table 27"/>
          <p:cNvGraphicFramePr>
            <a:graphicFrameLocks noGrp="1"/>
          </p:cNvGraphicFramePr>
          <p:nvPr>
            <p:extLst>
              <p:ext uri="{D42A27DB-BD31-4B8C-83A1-F6EECF244321}">
                <p14:modId xmlns:p14="http://schemas.microsoft.com/office/powerpoint/2010/main" val="2252668009"/>
              </p:ext>
            </p:extLst>
          </p:nvPr>
        </p:nvGraphicFramePr>
        <p:xfrm>
          <a:off x="1381608" y="1825618"/>
          <a:ext cx="10487807" cy="1981200"/>
        </p:xfrm>
        <a:graphic>
          <a:graphicData uri="http://schemas.openxmlformats.org/drawingml/2006/table">
            <a:tbl>
              <a:tblPr firstRow="1" bandRow="1">
                <a:tableStyleId>{5C22544A-7EE6-4342-B048-85BDC9FD1C3A}</a:tableStyleId>
              </a:tblPr>
              <a:tblGrid>
                <a:gridCol w="1644904">
                  <a:extLst>
                    <a:ext uri="{9D8B030D-6E8A-4147-A177-3AD203B41FA5}">
                      <a16:colId xmlns:a16="http://schemas.microsoft.com/office/drawing/2014/main" val="2523438879"/>
                    </a:ext>
                  </a:extLst>
                </a:gridCol>
                <a:gridCol w="8842903">
                  <a:extLst>
                    <a:ext uri="{9D8B030D-6E8A-4147-A177-3AD203B41FA5}">
                      <a16:colId xmlns:a16="http://schemas.microsoft.com/office/drawing/2014/main" val="2102678676"/>
                    </a:ext>
                  </a:extLst>
                </a:gridCol>
              </a:tblGrid>
              <a:tr h="370840">
                <a:tc rowSpan="3">
                  <a:txBody>
                    <a:bodyPr/>
                    <a:lstStyle/>
                    <a:p>
                      <a:pPr algn="ctr"/>
                      <a:endParaRPr lang="en-US" dirty="0" smtClean="0"/>
                    </a:p>
                    <a:p>
                      <a:pPr algn="ctr"/>
                      <a:r>
                        <a:rPr lang="en-US" sz="1600" dirty="0" smtClean="0">
                          <a:latin typeface="Calibri" panose="020F0502020204030204" pitchFamily="34" charset="0"/>
                          <a:cs typeface="Calibri" panose="020F0502020204030204" pitchFamily="34" charset="0"/>
                        </a:rPr>
                        <a:t>2.2.3</a:t>
                      </a:r>
                    </a:p>
                    <a:p>
                      <a:pPr algn="ctr"/>
                      <a:r>
                        <a:rPr lang="en-US" sz="1600" dirty="0" smtClean="0">
                          <a:latin typeface="Calibri" panose="020F0502020204030204" pitchFamily="34" charset="0"/>
                          <a:cs typeface="Calibri" panose="020F0502020204030204" pitchFamily="34" charset="0"/>
                        </a:rPr>
                        <a:t>Child Protection</a:t>
                      </a:r>
                      <a:endParaRPr lang="en-AU" sz="1600" dirty="0">
                        <a:latin typeface="Calibri" panose="020F0502020204030204" pitchFamily="34" charset="0"/>
                        <a:cs typeface="Calibri" panose="020F0502020204030204" pitchFamily="34" charset="0"/>
                      </a:endParaRPr>
                    </a:p>
                  </a:txBody>
                  <a:tcPr/>
                </a:tc>
                <a:tc>
                  <a:txBody>
                    <a:bodyPr/>
                    <a:lstStyle/>
                    <a:p>
                      <a:r>
                        <a:rPr lang="en-US" sz="1400" dirty="0" smtClean="0">
                          <a:latin typeface="Calibri" panose="020F0502020204030204" pitchFamily="34" charset="0"/>
                          <a:cs typeface="Calibri" panose="020F0502020204030204" pitchFamily="34" charset="0"/>
                        </a:rPr>
                        <a:t>Are you aware of child protection laws? How frequently do you engage yourself in professional development training  with regards to child protection? Can you recognize types of abuse and symptoms?</a:t>
                      </a:r>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85379389"/>
                  </a:ext>
                </a:extLst>
              </a:tr>
              <a:tr h="370840">
                <a:tc vMerge="1">
                  <a:txBody>
                    <a:bodyPr/>
                    <a:lstStyle/>
                    <a:p>
                      <a:endParaRPr lang="en-AU" dirty="0"/>
                    </a:p>
                  </a:txBody>
                  <a:tcPr/>
                </a:tc>
                <a:tc>
                  <a:txBody>
                    <a:bodyPr/>
                    <a:lstStyle/>
                    <a:p>
                      <a:r>
                        <a:rPr lang="en-US" sz="1400" baseline="0" dirty="0" smtClean="0">
                          <a:latin typeface="Calibri" panose="020F0502020204030204" pitchFamily="34" charset="0"/>
                          <a:cs typeface="Calibri" panose="020F0502020204030204" pitchFamily="34" charset="0"/>
                        </a:rPr>
                        <a:t>Are you aware of child safe standards? Do you actively promote inclusion of aboriginal and Torres strait islander children?  Do you have any families with aboriginal heritage? How often do you engage yourself in the aboriginal community? Do you have access to any resources? Do you follow and teach “acknowledgement to the country” in your environment? </a:t>
                      </a:r>
                      <a:endParaRPr lang="en-US" sz="1400"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161261508"/>
                  </a:ext>
                </a:extLst>
              </a:tr>
              <a:tr h="370840">
                <a:tc vMerge="1">
                  <a:txBody>
                    <a:bodyPr/>
                    <a:lstStyle/>
                    <a:p>
                      <a:endParaRPr lang="en-AU"/>
                    </a:p>
                  </a:txBody>
                  <a:tcPr/>
                </a:tc>
                <a:tc>
                  <a:txBody>
                    <a:bodyPr/>
                    <a:lstStyle/>
                    <a:p>
                      <a:r>
                        <a:rPr lang="en-US" sz="1400" dirty="0" smtClean="0">
                          <a:latin typeface="Calibri" panose="020F0502020204030204" pitchFamily="34" charset="0"/>
                          <a:cs typeface="Calibri" panose="020F0502020204030204" pitchFamily="34" charset="0"/>
                        </a:rPr>
                        <a:t>Do you update your knowledge about disabled and trauma affected children</a:t>
                      </a:r>
                      <a:r>
                        <a:rPr lang="en-US" sz="1400" baseline="0" dirty="0" smtClean="0">
                          <a:latin typeface="Calibri" panose="020F0502020204030204" pitchFamily="34" charset="0"/>
                          <a:cs typeface="Calibri" panose="020F0502020204030204" pitchFamily="34" charset="0"/>
                        </a:rPr>
                        <a:t>? Do you engage in any professional development training with regards to CALD community? </a:t>
                      </a:r>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39637083"/>
                  </a:ext>
                </a:extLst>
              </a:tr>
            </a:tbl>
          </a:graphicData>
        </a:graphic>
      </p:graphicFrame>
    </p:spTree>
    <p:extLst>
      <p:ext uri="{BB962C8B-B14F-4D97-AF65-F5344CB8AC3E}">
        <p14:creationId xmlns:p14="http://schemas.microsoft.com/office/powerpoint/2010/main" val="11715246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16" presetClass="entr" presetSubtype="37"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06836" y="585228"/>
            <a:ext cx="4556119" cy="662361"/>
          </a:xfrm>
          <a:prstGeom prst="rect">
            <a:avLst/>
          </a:prstGeom>
          <a:noFill/>
        </p:spPr>
        <p:txBody>
          <a:bodyPr wrap="none" rtlCol="0" anchor="b">
            <a:spAutoFit/>
          </a:bodyPr>
          <a:lstStyle/>
          <a:p>
            <a:pPr>
              <a:lnSpc>
                <a:spcPct val="125000"/>
              </a:lnSpc>
            </a:pPr>
            <a:r>
              <a:rPr lang="en-US" sz="3200" dirty="0" smtClean="0">
                <a:solidFill>
                  <a:schemeClr val="tx1">
                    <a:lumMod val="65000"/>
                    <a:lumOff val="35000"/>
                  </a:schemeClr>
                </a:solidFill>
                <a:latin typeface="Calibri" panose="020F0502020204030204" pitchFamily="34" charset="0"/>
                <a:cs typeface="Calibri" panose="020F0502020204030204" pitchFamily="34" charset="0"/>
              </a:rPr>
              <a:t>QA3 Physical environment</a:t>
            </a:r>
            <a:endParaRPr lang="en-US" sz="3200" dirty="0">
              <a:solidFill>
                <a:schemeClr val="tx1">
                  <a:lumMod val="65000"/>
                  <a:lumOff val="35000"/>
                </a:schemeClr>
              </a:solidFill>
              <a:latin typeface="Calibri" panose="020F0502020204030204" pitchFamily="34" charset="0"/>
              <a:cs typeface="Calibri" panose="020F0502020204030204" pitchFamily="34" charset="0"/>
            </a:endParaRPr>
          </a:p>
        </p:txBody>
      </p:sp>
      <p:cxnSp>
        <p:nvCxnSpPr>
          <p:cNvPr id="5" name="Straight Connector 4"/>
          <p:cNvCxnSpPr/>
          <p:nvPr/>
        </p:nvCxnSpPr>
        <p:spPr>
          <a:xfrm>
            <a:off x="5936854" y="1322422"/>
            <a:ext cx="365760" cy="0"/>
          </a:xfrm>
          <a:prstGeom prst="line">
            <a:avLst/>
          </a:prstGeom>
          <a:ln w="63500" cap="rnd">
            <a:gradFill>
              <a:gsLst>
                <a:gs pos="0">
                  <a:schemeClr val="accent4"/>
                </a:gs>
                <a:gs pos="100000">
                  <a:schemeClr val="accent1"/>
                </a:gs>
              </a:gsLst>
              <a:lin ang="2700000" scaled="0"/>
            </a:gradFill>
            <a:roun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B26CCEE-4AEC-4462-ACB9-CED48F2D6AAF}"/>
              </a:ext>
            </a:extLst>
          </p:cNvPr>
          <p:cNvGrpSpPr/>
          <p:nvPr/>
        </p:nvGrpSpPr>
        <p:grpSpPr>
          <a:xfrm rot="2838935">
            <a:off x="-1098262" y="-5595917"/>
            <a:ext cx="5956770" cy="11191834"/>
            <a:chOff x="1088279" y="-318055"/>
            <a:chExt cx="5609677" cy="10539702"/>
          </a:xfrm>
          <a:gradFill flip="none" rotWithShape="1">
            <a:gsLst>
              <a:gs pos="0">
                <a:schemeClr val="accent2">
                  <a:lumMod val="5000"/>
                  <a:lumOff val="95000"/>
                </a:schemeClr>
              </a:gs>
              <a:gs pos="50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grpSpPr>
        <p:grpSp>
          <p:nvGrpSpPr>
            <p:cNvPr id="8" name="Group 7">
              <a:extLst>
                <a:ext uri="{FF2B5EF4-FFF2-40B4-BE49-F238E27FC236}">
                  <a16:creationId xmlns:a16="http://schemas.microsoft.com/office/drawing/2014/main" id="{FDE05A9F-F6BF-40C7-BA98-E64807D59A7D}"/>
                </a:ext>
              </a:extLst>
            </p:cNvPr>
            <p:cNvGrpSpPr/>
            <p:nvPr/>
          </p:nvGrpSpPr>
          <p:grpSpPr>
            <a:xfrm rot="18900000">
              <a:off x="2815913" y="-318055"/>
              <a:ext cx="2154411" cy="5609677"/>
              <a:chOff x="1615265" y="365759"/>
              <a:chExt cx="2154411" cy="5609677"/>
            </a:xfrm>
            <a:grpFill/>
          </p:grpSpPr>
          <p:sp>
            <p:nvSpPr>
              <p:cNvPr id="23" name="Oval 22">
                <a:extLst>
                  <a:ext uri="{FF2B5EF4-FFF2-40B4-BE49-F238E27FC236}">
                    <a16:creationId xmlns:a16="http://schemas.microsoft.com/office/drawing/2014/main" id="{DBF5D012-02D4-46C9-A406-FC04E64B513C}"/>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24" name="Group 23">
                <a:extLst>
                  <a:ext uri="{FF2B5EF4-FFF2-40B4-BE49-F238E27FC236}">
                    <a16:creationId xmlns:a16="http://schemas.microsoft.com/office/drawing/2014/main" id="{9434D4AF-8011-457A-9622-8BD4BD4ED53D}"/>
                  </a:ext>
                </a:extLst>
              </p:cNvPr>
              <p:cNvGrpSpPr/>
              <p:nvPr/>
            </p:nvGrpSpPr>
            <p:grpSpPr>
              <a:xfrm>
                <a:off x="1844378" y="2099144"/>
                <a:ext cx="1684679" cy="2142907"/>
                <a:chOff x="1781096" y="3505436"/>
                <a:chExt cx="1873901" cy="2010322"/>
              </a:xfrm>
              <a:grpFill/>
            </p:grpSpPr>
            <p:sp>
              <p:nvSpPr>
                <p:cNvPr id="26" name="Freeform 10">
                  <a:extLst>
                    <a:ext uri="{FF2B5EF4-FFF2-40B4-BE49-F238E27FC236}">
                      <a16:creationId xmlns:a16="http://schemas.microsoft.com/office/drawing/2014/main" id="{98D99D52-9AE8-421A-A7B3-3AA96462CD0C}"/>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7" name="Freeform 10">
                  <a:extLst>
                    <a:ext uri="{FF2B5EF4-FFF2-40B4-BE49-F238E27FC236}">
                      <a16:creationId xmlns:a16="http://schemas.microsoft.com/office/drawing/2014/main" id="{9AEFFC0B-F8A0-451A-9437-1AA2C01B6A8D}"/>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5" name="Oval 24">
                <a:extLst>
                  <a:ext uri="{FF2B5EF4-FFF2-40B4-BE49-F238E27FC236}">
                    <a16:creationId xmlns:a16="http://schemas.microsoft.com/office/drawing/2014/main" id="{4986DB1B-2219-4B6B-A8A1-B3A7953826F3}"/>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9" name="Group 8">
              <a:extLst>
                <a:ext uri="{FF2B5EF4-FFF2-40B4-BE49-F238E27FC236}">
                  <a16:creationId xmlns:a16="http://schemas.microsoft.com/office/drawing/2014/main" id="{00ED91E1-EE6D-442B-B4A8-B9FF29472ED6}"/>
                </a:ext>
              </a:extLst>
            </p:cNvPr>
            <p:cNvGrpSpPr/>
            <p:nvPr/>
          </p:nvGrpSpPr>
          <p:grpSpPr>
            <a:xfrm rot="13500000">
              <a:off x="2815912" y="2133322"/>
              <a:ext cx="2154411" cy="5609677"/>
              <a:chOff x="1615265" y="365759"/>
              <a:chExt cx="2154411" cy="5609677"/>
            </a:xfrm>
            <a:grpFill/>
          </p:grpSpPr>
          <p:sp>
            <p:nvSpPr>
              <p:cNvPr id="18" name="Oval 17">
                <a:extLst>
                  <a:ext uri="{FF2B5EF4-FFF2-40B4-BE49-F238E27FC236}">
                    <a16:creationId xmlns:a16="http://schemas.microsoft.com/office/drawing/2014/main" id="{58B9986D-C5DC-426A-A1C6-FB2763A0ADE8}"/>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9" name="Group 18">
                <a:extLst>
                  <a:ext uri="{FF2B5EF4-FFF2-40B4-BE49-F238E27FC236}">
                    <a16:creationId xmlns:a16="http://schemas.microsoft.com/office/drawing/2014/main" id="{313078F7-BFFC-4A33-9C14-D4599ACC7519}"/>
                  </a:ext>
                </a:extLst>
              </p:cNvPr>
              <p:cNvGrpSpPr/>
              <p:nvPr/>
            </p:nvGrpSpPr>
            <p:grpSpPr>
              <a:xfrm>
                <a:off x="1844378" y="2099144"/>
                <a:ext cx="1684679" cy="2142907"/>
                <a:chOff x="1781096" y="3505436"/>
                <a:chExt cx="1873901" cy="2010322"/>
              </a:xfrm>
              <a:grpFill/>
            </p:grpSpPr>
            <p:sp>
              <p:nvSpPr>
                <p:cNvPr id="21" name="Freeform 10">
                  <a:extLst>
                    <a:ext uri="{FF2B5EF4-FFF2-40B4-BE49-F238E27FC236}">
                      <a16:creationId xmlns:a16="http://schemas.microsoft.com/office/drawing/2014/main" id="{97D4E584-FB5B-4CD4-8805-DB5109ED03EE}"/>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2" name="Freeform 10">
                  <a:extLst>
                    <a:ext uri="{FF2B5EF4-FFF2-40B4-BE49-F238E27FC236}">
                      <a16:creationId xmlns:a16="http://schemas.microsoft.com/office/drawing/2014/main" id="{7199710B-B201-4246-893D-C28584078F6F}"/>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0" name="Oval 19">
                <a:extLst>
                  <a:ext uri="{FF2B5EF4-FFF2-40B4-BE49-F238E27FC236}">
                    <a16:creationId xmlns:a16="http://schemas.microsoft.com/office/drawing/2014/main" id="{DA9F2D74-BD61-44BB-B470-55BEA05EA076}"/>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0" name="Freeform 10">
              <a:extLst>
                <a:ext uri="{FF2B5EF4-FFF2-40B4-BE49-F238E27FC236}">
                  <a16:creationId xmlns:a16="http://schemas.microsoft.com/office/drawing/2014/main" id="{1E4C30B7-0E37-4EE8-B081-F32831AF1269}"/>
                </a:ext>
              </a:extLst>
            </p:cNvPr>
            <p:cNvSpPr>
              <a:spLocks/>
            </p:cNvSpPr>
            <p:nvPr/>
          </p:nvSpPr>
          <p:spPr bwMode="auto">
            <a:xfrm rot="16200000">
              <a:off x="3098438" y="3496564"/>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nvGrpSpPr>
            <p:cNvPr id="11" name="Group 10">
              <a:extLst>
                <a:ext uri="{FF2B5EF4-FFF2-40B4-BE49-F238E27FC236}">
                  <a16:creationId xmlns:a16="http://schemas.microsoft.com/office/drawing/2014/main" id="{F829269B-D380-44D4-AA50-8BFD6FFDE27A}"/>
                </a:ext>
              </a:extLst>
            </p:cNvPr>
            <p:cNvGrpSpPr/>
            <p:nvPr/>
          </p:nvGrpSpPr>
          <p:grpSpPr>
            <a:xfrm rot="18900000">
              <a:off x="2824045" y="4611970"/>
              <a:ext cx="2154411" cy="5609677"/>
              <a:chOff x="1615265" y="365759"/>
              <a:chExt cx="2154411" cy="5609677"/>
            </a:xfrm>
            <a:grpFill/>
          </p:grpSpPr>
          <p:sp>
            <p:nvSpPr>
              <p:cNvPr id="13" name="Oval 12">
                <a:extLst>
                  <a:ext uri="{FF2B5EF4-FFF2-40B4-BE49-F238E27FC236}">
                    <a16:creationId xmlns:a16="http://schemas.microsoft.com/office/drawing/2014/main" id="{724ED544-8E4B-4516-BC22-BF67291C15DB}"/>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4" name="Group 13">
                <a:extLst>
                  <a:ext uri="{FF2B5EF4-FFF2-40B4-BE49-F238E27FC236}">
                    <a16:creationId xmlns:a16="http://schemas.microsoft.com/office/drawing/2014/main" id="{643B7056-3D3C-4DCA-8841-3A57256622D9}"/>
                  </a:ext>
                </a:extLst>
              </p:cNvPr>
              <p:cNvGrpSpPr/>
              <p:nvPr/>
            </p:nvGrpSpPr>
            <p:grpSpPr>
              <a:xfrm>
                <a:off x="1844378" y="2099144"/>
                <a:ext cx="1684679" cy="2142907"/>
                <a:chOff x="1781096" y="3505436"/>
                <a:chExt cx="1873901" cy="2010322"/>
              </a:xfrm>
              <a:grpFill/>
            </p:grpSpPr>
            <p:sp>
              <p:nvSpPr>
                <p:cNvPr id="16" name="Freeform 10">
                  <a:extLst>
                    <a:ext uri="{FF2B5EF4-FFF2-40B4-BE49-F238E27FC236}">
                      <a16:creationId xmlns:a16="http://schemas.microsoft.com/office/drawing/2014/main" id="{4951AD9B-AECD-422F-A9FF-81E4E2AF1F8A}"/>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17" name="Freeform 10">
                  <a:extLst>
                    <a:ext uri="{FF2B5EF4-FFF2-40B4-BE49-F238E27FC236}">
                      <a16:creationId xmlns:a16="http://schemas.microsoft.com/office/drawing/2014/main" id="{5FC18763-D863-4126-885D-F185D287AD95}"/>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15" name="Oval 14">
                <a:extLst>
                  <a:ext uri="{FF2B5EF4-FFF2-40B4-BE49-F238E27FC236}">
                    <a16:creationId xmlns:a16="http://schemas.microsoft.com/office/drawing/2014/main" id="{929BB849-DB10-43F7-9430-A1CB34D0C65A}"/>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2" name="Freeform 10">
              <a:extLst>
                <a:ext uri="{FF2B5EF4-FFF2-40B4-BE49-F238E27FC236}">
                  <a16:creationId xmlns:a16="http://schemas.microsoft.com/office/drawing/2014/main" id="{12E3258E-53B5-4C9D-8D14-0D031AB0AF0B}"/>
                </a:ext>
              </a:extLst>
            </p:cNvPr>
            <p:cNvSpPr>
              <a:spLocks/>
            </p:cNvSpPr>
            <p:nvPr/>
          </p:nvSpPr>
          <p:spPr bwMode="auto">
            <a:xfrm rot="5400000">
              <a:off x="2962579" y="5911079"/>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8" name="TextBox 27"/>
          <p:cNvSpPr txBox="1"/>
          <p:nvPr/>
        </p:nvSpPr>
        <p:spPr>
          <a:xfrm>
            <a:off x="1245079" y="1322422"/>
            <a:ext cx="10598989" cy="784830"/>
          </a:xfrm>
          <a:prstGeom prst="rect">
            <a:avLst/>
          </a:prstGeom>
          <a:noFill/>
        </p:spPr>
        <p:txBody>
          <a:bodyPr wrap="square" rtlCol="0">
            <a:spAutoFit/>
          </a:bodyPr>
          <a:lstStyle/>
          <a:p>
            <a:pPr marL="171450" indent="-171450" algn="just">
              <a:lnSpc>
                <a:spcPct val="125000"/>
              </a:lnSpc>
              <a:buFont typeface="Arial" panose="020B0604020202020204" pitchFamily="34" charset="0"/>
              <a:buChar char="•"/>
            </a:pPr>
            <a:r>
              <a:rPr lang="en-US" b="1" dirty="0" smtClean="0">
                <a:latin typeface="Calibri" panose="020F0502020204030204" pitchFamily="34" charset="0"/>
                <a:cs typeface="Calibri" panose="020F0502020204030204" pitchFamily="34" charset="0"/>
              </a:rPr>
              <a:t>Quality area 3</a:t>
            </a:r>
            <a:r>
              <a:rPr lang="en-US" dirty="0" smtClean="0">
                <a:latin typeface="Calibri" panose="020F0502020204030204" pitchFamily="34" charset="0"/>
                <a:cs typeface="Calibri" panose="020F0502020204030204" pitchFamily="34" charset="0"/>
              </a:rPr>
              <a:t>: The </a:t>
            </a:r>
            <a:r>
              <a:rPr lang="en-US" dirty="0">
                <a:latin typeface="Calibri" panose="020F0502020204030204" pitchFamily="34" charset="0"/>
                <a:cs typeface="Calibri" panose="020F0502020204030204" pitchFamily="34" charset="0"/>
              </a:rPr>
              <a:t>physical environment is safe, suitable and provides a rich and diverse range of experiences which promote children's learning and development</a:t>
            </a:r>
            <a:r>
              <a:rPr lang="en-US" dirty="0" smtClean="0"/>
              <a:t>.</a:t>
            </a:r>
            <a:endParaRPr lang="en-US" sz="1200" dirty="0">
              <a:solidFill>
                <a:schemeClr val="tx1">
                  <a:lumMod val="65000"/>
                  <a:lumOff val="35000"/>
                </a:schemeClr>
              </a:solidFill>
              <a:cs typeface="Segoe UI" panose="020B0502040204020203" pitchFamily="34" charset="0"/>
            </a:endParaRPr>
          </a:p>
        </p:txBody>
      </p:sp>
      <p:graphicFrame>
        <p:nvGraphicFramePr>
          <p:cNvPr id="30" name="Table 29"/>
          <p:cNvGraphicFramePr>
            <a:graphicFrameLocks noGrp="1"/>
          </p:cNvGraphicFramePr>
          <p:nvPr>
            <p:extLst>
              <p:ext uri="{D42A27DB-BD31-4B8C-83A1-F6EECF244321}">
                <p14:modId xmlns:p14="http://schemas.microsoft.com/office/powerpoint/2010/main" val="3803440593"/>
              </p:ext>
            </p:extLst>
          </p:nvPr>
        </p:nvGraphicFramePr>
        <p:xfrm>
          <a:off x="1381608" y="2071443"/>
          <a:ext cx="10533814" cy="1371600"/>
        </p:xfrm>
        <a:graphic>
          <a:graphicData uri="http://schemas.openxmlformats.org/drawingml/2006/table">
            <a:tbl>
              <a:tblPr firstRow="1" bandRow="1">
                <a:tableStyleId>{5C22544A-7EE6-4342-B048-85BDC9FD1C3A}</a:tableStyleId>
              </a:tblPr>
              <a:tblGrid>
                <a:gridCol w="1625712">
                  <a:extLst>
                    <a:ext uri="{9D8B030D-6E8A-4147-A177-3AD203B41FA5}">
                      <a16:colId xmlns:a16="http://schemas.microsoft.com/office/drawing/2014/main" val="366840591"/>
                    </a:ext>
                  </a:extLst>
                </a:gridCol>
                <a:gridCol w="8908102">
                  <a:extLst>
                    <a:ext uri="{9D8B030D-6E8A-4147-A177-3AD203B41FA5}">
                      <a16:colId xmlns:a16="http://schemas.microsoft.com/office/drawing/2014/main" val="3508839103"/>
                    </a:ext>
                  </a:extLst>
                </a:gridCol>
              </a:tblGrid>
              <a:tr h="370840">
                <a:tc rowSpan="2">
                  <a:txBody>
                    <a:bodyPr/>
                    <a:lstStyle/>
                    <a:p>
                      <a:pPr algn="ctr"/>
                      <a:endParaRPr lang="en-US" sz="1400" dirty="0" smtClean="0">
                        <a:latin typeface="Calibri" panose="020F0502020204030204" pitchFamily="34" charset="0"/>
                        <a:cs typeface="Calibri" panose="020F0502020204030204" pitchFamily="34" charset="0"/>
                      </a:endParaRPr>
                    </a:p>
                    <a:p>
                      <a:pPr algn="ctr"/>
                      <a:r>
                        <a:rPr lang="en-US" sz="1400" dirty="0" smtClean="0">
                          <a:latin typeface="Calibri" panose="020F0502020204030204" pitchFamily="34" charset="0"/>
                          <a:cs typeface="Calibri" panose="020F0502020204030204" pitchFamily="34" charset="0"/>
                        </a:rPr>
                        <a:t>3.1.1</a:t>
                      </a:r>
                    </a:p>
                    <a:p>
                      <a:pPr algn="ctr"/>
                      <a:r>
                        <a:rPr lang="en-US" sz="1400" dirty="0" smtClean="0">
                          <a:latin typeface="Calibri" panose="020F0502020204030204" pitchFamily="34" charset="0"/>
                          <a:cs typeface="Calibri" panose="020F0502020204030204" pitchFamily="34" charset="0"/>
                        </a:rPr>
                        <a:t>Fit for purpose</a:t>
                      </a:r>
                      <a:r>
                        <a:rPr lang="en-AU" sz="1400" dirty="0" smtClean="0">
                          <a:latin typeface="Calibri" panose="020F0502020204030204" pitchFamily="34" charset="0"/>
                          <a:cs typeface="Calibri" panose="020F0502020204030204" pitchFamily="34" charset="0"/>
                        </a:rPr>
                        <a:t> and </a:t>
                      </a:r>
                    </a:p>
                    <a:p>
                      <a:pPr algn="ctr"/>
                      <a:r>
                        <a:rPr lang="en-US" sz="1400" dirty="0" smtClean="0">
                          <a:latin typeface="Calibri" panose="020F0502020204030204" pitchFamily="34" charset="0"/>
                          <a:cs typeface="Calibri" panose="020F0502020204030204" pitchFamily="34" charset="0"/>
                        </a:rPr>
                        <a:t>3.2.1</a:t>
                      </a:r>
                    </a:p>
                    <a:p>
                      <a:pPr algn="ctr"/>
                      <a:r>
                        <a:rPr lang="en-US" sz="1400" dirty="0" smtClean="0">
                          <a:latin typeface="Calibri" panose="020F0502020204030204" pitchFamily="34" charset="0"/>
                          <a:cs typeface="Calibri" panose="020F0502020204030204" pitchFamily="34" charset="0"/>
                        </a:rPr>
                        <a:t>Inclusive environment</a:t>
                      </a:r>
                      <a:endParaRPr lang="en-AU" sz="1400" dirty="0">
                        <a:latin typeface="Calibri" panose="020F0502020204030204" pitchFamily="34" charset="0"/>
                        <a:cs typeface="Calibri" panose="020F0502020204030204" pitchFamily="34" charset="0"/>
                      </a:endParaRPr>
                    </a:p>
                  </a:txBody>
                  <a:tcPr/>
                </a:tc>
                <a:tc>
                  <a:txBody>
                    <a:bodyPr/>
                    <a:lstStyle/>
                    <a:p>
                      <a:r>
                        <a:rPr lang="en-US" sz="1400" dirty="0" smtClean="0">
                          <a:latin typeface="Calibri" panose="020F0502020204030204" pitchFamily="34" charset="0"/>
                          <a:cs typeface="Calibri" panose="020F0502020204030204" pitchFamily="34" charset="0"/>
                        </a:rPr>
                        <a:t>Are the indoor and outdoor spaces designed as per children’s needs and age? Are all furniture</a:t>
                      </a:r>
                      <a:r>
                        <a:rPr lang="en-US" sz="1400" baseline="0" dirty="0" smtClean="0">
                          <a:latin typeface="Calibri" panose="020F0502020204030204" pitchFamily="34" charset="0"/>
                          <a:cs typeface="Calibri" panose="020F0502020204030204" pitchFamily="34" charset="0"/>
                        </a:rPr>
                        <a:t> and equipment of appropriate size  and at children’s eye level? </a:t>
                      </a:r>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19297000"/>
                  </a:ext>
                </a:extLst>
              </a:tr>
              <a:tr h="370840">
                <a:tc vMerge="1">
                  <a:txBody>
                    <a:bodyPr/>
                    <a:lstStyle/>
                    <a:p>
                      <a:endParaRPr lang="en-AU" dirty="0"/>
                    </a:p>
                  </a:txBody>
                  <a:tcPr/>
                </a:tc>
                <a:tc>
                  <a:txBody>
                    <a:bodyPr/>
                    <a:lstStyle/>
                    <a:p>
                      <a:r>
                        <a:rPr lang="en-US" sz="1400" baseline="0" dirty="0" smtClean="0">
                          <a:latin typeface="Calibri" panose="020F0502020204030204" pitchFamily="34" charset="0"/>
                          <a:cs typeface="Calibri" panose="020F0502020204030204" pitchFamily="34" charset="0"/>
                        </a:rPr>
                        <a:t>Do the resources stimulate learning opportunities?   Do children have easy accessibility to resources? Are they in enough quantity? Do the resources and environment lead to provocations? Do the children know how to use the resources? Do you have any open ended resources such as loose parts? Do you allow children to bring toys from home?</a:t>
                      </a:r>
                      <a:endParaRPr lang="en-US" sz="1400"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39366320"/>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1265384403"/>
              </p:ext>
            </p:extLst>
          </p:nvPr>
        </p:nvGraphicFramePr>
        <p:xfrm>
          <a:off x="1381608" y="3550635"/>
          <a:ext cx="10533814" cy="1249680"/>
        </p:xfrm>
        <a:graphic>
          <a:graphicData uri="http://schemas.openxmlformats.org/drawingml/2006/table">
            <a:tbl>
              <a:tblPr firstRow="1" bandRow="1">
                <a:tableStyleId>{5C22544A-7EE6-4342-B048-85BDC9FD1C3A}</a:tableStyleId>
              </a:tblPr>
              <a:tblGrid>
                <a:gridCol w="1625712">
                  <a:extLst>
                    <a:ext uri="{9D8B030D-6E8A-4147-A177-3AD203B41FA5}">
                      <a16:colId xmlns:a16="http://schemas.microsoft.com/office/drawing/2014/main" val="366840591"/>
                    </a:ext>
                  </a:extLst>
                </a:gridCol>
                <a:gridCol w="8908102">
                  <a:extLst>
                    <a:ext uri="{9D8B030D-6E8A-4147-A177-3AD203B41FA5}">
                      <a16:colId xmlns:a16="http://schemas.microsoft.com/office/drawing/2014/main" val="3508839103"/>
                    </a:ext>
                  </a:extLst>
                </a:gridCol>
              </a:tblGrid>
              <a:tr h="370840">
                <a:tc rowSpan="2">
                  <a:txBody>
                    <a:bodyPr/>
                    <a:lstStyle/>
                    <a:p>
                      <a:pPr algn="ctr"/>
                      <a:endParaRPr lang="en-US" sz="1400" dirty="0" smtClean="0">
                        <a:latin typeface="Calibri" panose="020F0502020204030204" pitchFamily="34" charset="0"/>
                        <a:cs typeface="Calibri" panose="020F0502020204030204" pitchFamily="34" charset="0"/>
                      </a:endParaRPr>
                    </a:p>
                    <a:p>
                      <a:pPr algn="ctr"/>
                      <a:r>
                        <a:rPr lang="en-US" sz="1400" dirty="0" smtClean="0">
                          <a:latin typeface="Calibri" panose="020F0502020204030204" pitchFamily="34" charset="0"/>
                          <a:cs typeface="Calibri" panose="020F0502020204030204" pitchFamily="34" charset="0"/>
                        </a:rPr>
                        <a:t>3.1.2</a:t>
                      </a:r>
                    </a:p>
                    <a:p>
                      <a:pPr algn="ctr"/>
                      <a:r>
                        <a:rPr lang="en-US" sz="1400" dirty="0" smtClean="0">
                          <a:latin typeface="Calibri" panose="020F0502020204030204" pitchFamily="34" charset="0"/>
                          <a:cs typeface="Calibri" panose="020F0502020204030204" pitchFamily="34" charset="0"/>
                        </a:rPr>
                        <a:t>Upkeep</a:t>
                      </a:r>
                      <a:endParaRPr lang="en-AU" sz="1400" dirty="0">
                        <a:latin typeface="Calibri" panose="020F0502020204030204" pitchFamily="34" charset="0"/>
                        <a:cs typeface="Calibri" panose="020F0502020204030204" pitchFamily="34" charset="0"/>
                      </a:endParaRPr>
                    </a:p>
                  </a:txBody>
                  <a:tcPr/>
                </a:tc>
                <a:tc>
                  <a:txBody>
                    <a:bodyPr/>
                    <a:lstStyle/>
                    <a:p>
                      <a:r>
                        <a:rPr lang="en-US" sz="1400" dirty="0" smtClean="0">
                          <a:latin typeface="Calibri" panose="020F0502020204030204" pitchFamily="34" charset="0"/>
                          <a:cs typeface="Calibri" panose="020F0502020204030204" pitchFamily="34" charset="0"/>
                        </a:rPr>
                        <a:t>Do you provide variety and vibrancy through</a:t>
                      </a:r>
                      <a:r>
                        <a:rPr lang="en-US" sz="1400" baseline="0" dirty="0" smtClean="0">
                          <a:latin typeface="Calibri" panose="020F0502020204030204" pitchFamily="34" charset="0"/>
                          <a:cs typeface="Calibri" panose="020F0502020204030204" pitchFamily="34" charset="0"/>
                        </a:rPr>
                        <a:t> the resources and environment? Can the resources be manipulated for multiple use?  </a:t>
                      </a:r>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19297000"/>
                  </a:ext>
                </a:extLst>
              </a:tr>
              <a:tr h="370840">
                <a:tc vMerge="1">
                  <a:txBody>
                    <a:bodyPr/>
                    <a:lstStyle/>
                    <a:p>
                      <a:endParaRPr lang="en-AU" dirty="0"/>
                    </a:p>
                  </a:txBody>
                  <a:tcPr/>
                </a:tc>
                <a:tc>
                  <a:txBody>
                    <a:bodyPr/>
                    <a:lstStyle/>
                    <a:p>
                      <a:r>
                        <a:rPr lang="en-US" sz="1400" baseline="0" dirty="0" smtClean="0">
                          <a:latin typeface="Calibri" panose="020F0502020204030204" pitchFamily="34" charset="0"/>
                          <a:cs typeface="Calibri" panose="020F0502020204030204" pitchFamily="34" charset="0"/>
                        </a:rPr>
                        <a:t>Is the environment clean, neat, tidy, free of rust/ dust? Are all broken/ rusty toys checked and replaced regularly? Do you follow a regular washing cycle for bed linen, dress ups, toys that are mouthed ? Are you following Covid safe hygiene practices? Are your outdoor spaces free of clutter and animal </a:t>
                      </a:r>
                      <a:r>
                        <a:rPr lang="en-US" sz="1400" baseline="0" dirty="0" smtClean="0">
                          <a:latin typeface="Calibri" panose="020F0502020204030204" pitchFamily="34" charset="0"/>
                          <a:cs typeface="Calibri" panose="020F0502020204030204" pitchFamily="34" charset="0"/>
                        </a:rPr>
                        <a:t>feces?   </a:t>
                      </a:r>
                      <a:endParaRPr lang="en-US" sz="1400"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39366320"/>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653911390"/>
              </p:ext>
            </p:extLst>
          </p:nvPr>
        </p:nvGraphicFramePr>
        <p:xfrm>
          <a:off x="1381608" y="4907907"/>
          <a:ext cx="10533814" cy="1861874"/>
        </p:xfrm>
        <a:graphic>
          <a:graphicData uri="http://schemas.openxmlformats.org/drawingml/2006/table">
            <a:tbl>
              <a:tblPr firstRow="1" bandRow="1">
                <a:tableStyleId>{5C22544A-7EE6-4342-B048-85BDC9FD1C3A}</a:tableStyleId>
              </a:tblPr>
              <a:tblGrid>
                <a:gridCol w="1652120">
                  <a:extLst>
                    <a:ext uri="{9D8B030D-6E8A-4147-A177-3AD203B41FA5}">
                      <a16:colId xmlns:a16="http://schemas.microsoft.com/office/drawing/2014/main" val="1833036706"/>
                    </a:ext>
                  </a:extLst>
                </a:gridCol>
                <a:gridCol w="8881694">
                  <a:extLst>
                    <a:ext uri="{9D8B030D-6E8A-4147-A177-3AD203B41FA5}">
                      <a16:colId xmlns:a16="http://schemas.microsoft.com/office/drawing/2014/main" val="2569336938"/>
                    </a:ext>
                  </a:extLst>
                </a:gridCol>
              </a:tblGrid>
              <a:tr h="621907">
                <a:tc rowSpan="3">
                  <a:txBody>
                    <a:bodyPr/>
                    <a:lstStyle/>
                    <a:p>
                      <a:pPr algn="ctr"/>
                      <a:r>
                        <a:rPr lang="en-US" sz="1600" dirty="0" smtClean="0">
                          <a:latin typeface="Calibri" panose="020F0502020204030204" pitchFamily="34" charset="0"/>
                          <a:cs typeface="Calibri" panose="020F0502020204030204" pitchFamily="34" charset="0"/>
                        </a:rPr>
                        <a:t>3.2.2</a:t>
                      </a:r>
                    </a:p>
                    <a:p>
                      <a:pPr algn="ctr"/>
                      <a:r>
                        <a:rPr lang="en-US" sz="1600" dirty="0" smtClean="0">
                          <a:latin typeface="Calibri" panose="020F0502020204030204" pitchFamily="34" charset="0"/>
                          <a:cs typeface="Calibri" panose="020F0502020204030204" pitchFamily="34" charset="0"/>
                        </a:rPr>
                        <a:t>Play based learning and</a:t>
                      </a:r>
                    </a:p>
                    <a:p>
                      <a:pPr algn="ctr"/>
                      <a:r>
                        <a:rPr lang="en-US" sz="1600" dirty="0" smtClean="0">
                          <a:latin typeface="Calibri" panose="020F0502020204030204" pitchFamily="34" charset="0"/>
                          <a:cs typeface="Calibri" panose="020F0502020204030204" pitchFamily="34" charset="0"/>
                        </a:rPr>
                        <a:t>3.2.3</a:t>
                      </a:r>
                    </a:p>
                    <a:p>
                      <a:pPr algn="ctr"/>
                      <a:r>
                        <a:rPr lang="en-US" sz="1600" dirty="0" smtClean="0">
                          <a:latin typeface="Calibri" panose="020F0502020204030204" pitchFamily="34" charset="0"/>
                          <a:cs typeface="Calibri" panose="020F0502020204030204" pitchFamily="34" charset="0"/>
                        </a:rPr>
                        <a:t>Environmentally</a:t>
                      </a:r>
                      <a:r>
                        <a:rPr lang="en-US" sz="1600" baseline="0" dirty="0" smtClean="0">
                          <a:latin typeface="Calibri" panose="020F0502020204030204" pitchFamily="34" charset="0"/>
                          <a:cs typeface="Calibri" panose="020F0502020204030204" pitchFamily="34" charset="0"/>
                        </a:rPr>
                        <a:t> responsible</a:t>
                      </a:r>
                      <a:endParaRPr lang="en-AU" sz="1600" dirty="0">
                        <a:latin typeface="Calibri" panose="020F0502020204030204" pitchFamily="34" charset="0"/>
                        <a:cs typeface="Calibri" panose="020F0502020204030204" pitchFamily="34" charset="0"/>
                      </a:endParaRPr>
                    </a:p>
                  </a:txBody>
                  <a:tcPr/>
                </a:tc>
                <a:tc>
                  <a:txBody>
                    <a:bodyPr/>
                    <a:lstStyle/>
                    <a:p>
                      <a:r>
                        <a:rPr lang="en-US" sz="1400" dirty="0" smtClean="0">
                          <a:latin typeface="Calibri" panose="020F0502020204030204" pitchFamily="34" charset="0"/>
                          <a:cs typeface="Calibri" panose="020F0502020204030204" pitchFamily="34" charset="0"/>
                        </a:rPr>
                        <a:t>Are you following sustainable practices in your service? If yes how? (give examples) Do you engage children in gardening? Do you engage children</a:t>
                      </a:r>
                      <a:r>
                        <a:rPr lang="en-US" sz="1400" baseline="0" dirty="0" smtClean="0">
                          <a:latin typeface="Calibri" panose="020F0502020204030204" pitchFamily="34" charset="0"/>
                          <a:cs typeface="Calibri" panose="020F0502020204030204" pitchFamily="34" charset="0"/>
                        </a:rPr>
                        <a:t> in local community events such as local park cleanliness drive? Do you make use of local flora, fauna, local produce, native trees/ birds/ animals in your educational program? Do you support “walk to the country” drive?  </a:t>
                      </a:r>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61174672"/>
                  </a:ext>
                </a:extLst>
              </a:tr>
              <a:tr h="309910">
                <a:tc vMerge="1">
                  <a:txBody>
                    <a:bodyPr/>
                    <a:lstStyle/>
                    <a:p>
                      <a:endParaRPr lang="en-AU" dirty="0"/>
                    </a:p>
                  </a:txBody>
                  <a:tcPr/>
                </a:tc>
                <a:tc>
                  <a:txBody>
                    <a:bodyPr/>
                    <a:lstStyle/>
                    <a:p>
                      <a:r>
                        <a:rPr lang="en-US" sz="1400" baseline="0" dirty="0" smtClean="0">
                          <a:latin typeface="Calibri" panose="020F0502020204030204" pitchFamily="34" charset="0"/>
                          <a:cs typeface="Calibri" panose="020F0502020204030204" pitchFamily="34" charset="0"/>
                        </a:rPr>
                        <a:t>Do you use natural material? Do you consider and follow “environment as third educator”? Do you follow 3 </a:t>
                      </a:r>
                      <a:r>
                        <a:rPr lang="en-US" sz="1400" baseline="0" dirty="0" err="1" smtClean="0">
                          <a:latin typeface="Calibri" panose="020F0502020204030204" pitchFamily="34" charset="0"/>
                          <a:cs typeface="Calibri" panose="020F0502020204030204" pitchFamily="34" charset="0"/>
                        </a:rPr>
                        <a:t>Rs</a:t>
                      </a:r>
                      <a:r>
                        <a:rPr lang="en-US" sz="1400" baseline="0" dirty="0" smtClean="0">
                          <a:latin typeface="Calibri" panose="020F0502020204030204" pitchFamily="34" charset="0"/>
                          <a:cs typeface="Calibri" panose="020F0502020204030204" pitchFamily="34" charset="0"/>
                        </a:rPr>
                        <a:t> policy? </a:t>
                      </a:r>
                      <a:endParaRPr lang="en-US" sz="1400"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36693103"/>
                  </a:ext>
                </a:extLst>
              </a:tr>
              <a:tr h="607084">
                <a:tc vMerge="1">
                  <a:txBody>
                    <a:bodyPr/>
                    <a:lstStyle/>
                    <a:p>
                      <a:endParaRPr lang="en-AU"/>
                    </a:p>
                  </a:txBody>
                  <a:tcPr/>
                </a:tc>
                <a:tc>
                  <a:txBody>
                    <a:bodyPr/>
                    <a:lstStyle/>
                    <a:p>
                      <a:r>
                        <a:rPr lang="en-US" sz="1400" baseline="0" dirty="0" smtClean="0">
                          <a:latin typeface="Calibri" panose="020F0502020204030204" pitchFamily="34" charset="0"/>
                          <a:cs typeface="Calibri" panose="020F0502020204030204" pitchFamily="34" charset="0"/>
                        </a:rPr>
                        <a:t>Do you have open ended resources?  Are the resources being manipulated in multiple ways at the moment? How could you put the resources to best use? </a:t>
                      </a:r>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2478297"/>
                  </a:ext>
                </a:extLst>
              </a:tr>
            </a:tbl>
          </a:graphicData>
        </a:graphic>
      </p:graphicFrame>
    </p:spTree>
    <p:extLst>
      <p:ext uri="{BB962C8B-B14F-4D97-AF65-F5344CB8AC3E}">
        <p14:creationId xmlns:p14="http://schemas.microsoft.com/office/powerpoint/2010/main" val="12462605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16" presetClass="entr" presetSubtype="37"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0"/>
                            </p:stCondLst>
                            <p:childTnLst>
                              <p:par>
                                <p:cTn id="17" presetID="42"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strVal val="#ppt_x"/>
                                          </p:val>
                                        </p:tav>
                                        <p:tav tm="100000">
                                          <p:val>
                                            <p:strVal val="#ppt_x"/>
                                          </p:val>
                                        </p:tav>
                                      </p:tavLst>
                                    </p:anim>
                                    <p:anim calcmode="lin" valueType="num">
                                      <p:cBhvr>
                                        <p:cTn id="21"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12886" y="1353852"/>
            <a:ext cx="10685253" cy="1105431"/>
          </a:xfrm>
          <a:prstGeom prst="rect">
            <a:avLst/>
          </a:prstGeom>
          <a:noFill/>
        </p:spPr>
        <p:txBody>
          <a:bodyPr wrap="square" rtlCol="0">
            <a:spAutoFit/>
          </a:bodyPr>
          <a:lstStyle/>
          <a:p>
            <a:pPr algn="just">
              <a:lnSpc>
                <a:spcPct val="125000"/>
              </a:lnSpc>
            </a:pPr>
            <a:r>
              <a:rPr lang="en-US" b="1" dirty="0">
                <a:latin typeface="Calibri" panose="020F0502020204030204" pitchFamily="34" charset="0"/>
                <a:cs typeface="Calibri" panose="020F0502020204030204" pitchFamily="34" charset="0"/>
              </a:rPr>
              <a:t>Quality Area 5 </a:t>
            </a:r>
            <a:r>
              <a:rPr lang="en-US" dirty="0">
                <a:latin typeface="Calibri" panose="020F0502020204030204" pitchFamily="34" charset="0"/>
                <a:cs typeface="Calibri" panose="020F0502020204030204" pitchFamily="34" charset="0"/>
              </a:rPr>
              <a:t>focuses on educators developing responsive, warm, trusting and respectful relationships with children that promote their wellbeing, self-esteem, sense of security and belonging. Relationships of this kind encourage children to explore the environment and engage in play and learning</a:t>
            </a:r>
            <a:r>
              <a:rPr lang="en-US" dirty="0" smtClean="0">
                <a:solidFill>
                  <a:schemeClr val="tx1">
                    <a:lumMod val="65000"/>
                    <a:lumOff val="35000"/>
                  </a:schemeClr>
                </a:solidFill>
                <a:latin typeface="Calibri" panose="020F0502020204030204" pitchFamily="34" charset="0"/>
                <a:cs typeface="Calibri" panose="020F0502020204030204" pitchFamily="34" charset="0"/>
              </a:rPr>
              <a:t>. </a:t>
            </a:r>
          </a:p>
        </p:txBody>
      </p:sp>
      <p:sp>
        <p:nvSpPr>
          <p:cNvPr id="3" name="TextBox 2"/>
          <p:cNvSpPr txBox="1"/>
          <p:nvPr/>
        </p:nvSpPr>
        <p:spPr>
          <a:xfrm>
            <a:off x="4737864" y="585228"/>
            <a:ext cx="6620250" cy="662361"/>
          </a:xfrm>
          <a:prstGeom prst="rect">
            <a:avLst/>
          </a:prstGeom>
          <a:noFill/>
        </p:spPr>
        <p:txBody>
          <a:bodyPr wrap="square" rtlCol="0" anchor="b">
            <a:spAutoFit/>
          </a:bodyPr>
          <a:lstStyle/>
          <a:p>
            <a:pPr>
              <a:lnSpc>
                <a:spcPct val="125000"/>
              </a:lnSpc>
            </a:pPr>
            <a:r>
              <a:rPr lang="en-US" sz="3200" dirty="0" smtClean="0">
                <a:solidFill>
                  <a:schemeClr val="tx1">
                    <a:lumMod val="65000"/>
                    <a:lumOff val="35000"/>
                  </a:schemeClr>
                </a:solidFill>
                <a:latin typeface="Calibri" panose="020F0502020204030204" pitchFamily="34" charset="0"/>
                <a:cs typeface="Calibri" panose="020F0502020204030204" pitchFamily="34" charset="0"/>
              </a:rPr>
              <a:t>QA 5 Relationships with Children</a:t>
            </a:r>
            <a:endParaRPr lang="en-US" sz="3200" dirty="0">
              <a:solidFill>
                <a:schemeClr val="tx1">
                  <a:lumMod val="65000"/>
                  <a:lumOff val="35000"/>
                </a:schemeClr>
              </a:solidFill>
              <a:latin typeface="Calibri" panose="020F0502020204030204" pitchFamily="34" charset="0"/>
              <a:cs typeface="Calibri" panose="020F0502020204030204" pitchFamily="34" charset="0"/>
            </a:endParaRPr>
          </a:p>
        </p:txBody>
      </p:sp>
      <p:cxnSp>
        <p:nvCxnSpPr>
          <p:cNvPr id="5" name="Straight Connector 4"/>
          <p:cNvCxnSpPr/>
          <p:nvPr/>
        </p:nvCxnSpPr>
        <p:spPr>
          <a:xfrm>
            <a:off x="5936854" y="1322422"/>
            <a:ext cx="365760" cy="0"/>
          </a:xfrm>
          <a:prstGeom prst="line">
            <a:avLst/>
          </a:prstGeom>
          <a:ln w="63500" cap="rnd">
            <a:gradFill>
              <a:gsLst>
                <a:gs pos="0">
                  <a:schemeClr val="accent4"/>
                </a:gs>
                <a:gs pos="100000">
                  <a:schemeClr val="accent1"/>
                </a:gs>
              </a:gsLst>
              <a:lin ang="2700000" scaled="0"/>
            </a:gradFill>
            <a:roun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B26CCEE-4AEC-4462-ACB9-CED48F2D6AAF}"/>
              </a:ext>
            </a:extLst>
          </p:cNvPr>
          <p:cNvGrpSpPr/>
          <p:nvPr/>
        </p:nvGrpSpPr>
        <p:grpSpPr>
          <a:xfrm rot="2838935">
            <a:off x="-1098262" y="-5595917"/>
            <a:ext cx="5956770" cy="11191834"/>
            <a:chOff x="1088279" y="-318055"/>
            <a:chExt cx="5609677" cy="10539702"/>
          </a:xfrm>
          <a:gradFill flip="none" rotWithShape="1">
            <a:gsLst>
              <a:gs pos="0">
                <a:schemeClr val="accent2">
                  <a:lumMod val="5000"/>
                  <a:lumOff val="95000"/>
                </a:schemeClr>
              </a:gs>
              <a:gs pos="50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grpSpPr>
        <p:grpSp>
          <p:nvGrpSpPr>
            <p:cNvPr id="8" name="Group 7">
              <a:extLst>
                <a:ext uri="{FF2B5EF4-FFF2-40B4-BE49-F238E27FC236}">
                  <a16:creationId xmlns:a16="http://schemas.microsoft.com/office/drawing/2014/main" id="{FDE05A9F-F6BF-40C7-BA98-E64807D59A7D}"/>
                </a:ext>
              </a:extLst>
            </p:cNvPr>
            <p:cNvGrpSpPr/>
            <p:nvPr/>
          </p:nvGrpSpPr>
          <p:grpSpPr>
            <a:xfrm rot="18900000">
              <a:off x="2815913" y="-318055"/>
              <a:ext cx="2154411" cy="5609677"/>
              <a:chOff x="1615265" y="365759"/>
              <a:chExt cx="2154411" cy="5609677"/>
            </a:xfrm>
            <a:grpFill/>
          </p:grpSpPr>
          <p:sp>
            <p:nvSpPr>
              <p:cNvPr id="23" name="Oval 22">
                <a:extLst>
                  <a:ext uri="{FF2B5EF4-FFF2-40B4-BE49-F238E27FC236}">
                    <a16:creationId xmlns:a16="http://schemas.microsoft.com/office/drawing/2014/main" id="{DBF5D012-02D4-46C9-A406-FC04E64B513C}"/>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24" name="Group 23">
                <a:extLst>
                  <a:ext uri="{FF2B5EF4-FFF2-40B4-BE49-F238E27FC236}">
                    <a16:creationId xmlns:a16="http://schemas.microsoft.com/office/drawing/2014/main" id="{9434D4AF-8011-457A-9622-8BD4BD4ED53D}"/>
                  </a:ext>
                </a:extLst>
              </p:cNvPr>
              <p:cNvGrpSpPr/>
              <p:nvPr/>
            </p:nvGrpSpPr>
            <p:grpSpPr>
              <a:xfrm>
                <a:off x="1844378" y="2099144"/>
                <a:ext cx="1684679" cy="2142907"/>
                <a:chOff x="1781096" y="3505436"/>
                <a:chExt cx="1873901" cy="2010322"/>
              </a:xfrm>
              <a:grpFill/>
            </p:grpSpPr>
            <p:sp>
              <p:nvSpPr>
                <p:cNvPr id="26" name="Freeform 10">
                  <a:extLst>
                    <a:ext uri="{FF2B5EF4-FFF2-40B4-BE49-F238E27FC236}">
                      <a16:creationId xmlns:a16="http://schemas.microsoft.com/office/drawing/2014/main" id="{98D99D52-9AE8-421A-A7B3-3AA96462CD0C}"/>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7" name="Freeform 10">
                  <a:extLst>
                    <a:ext uri="{FF2B5EF4-FFF2-40B4-BE49-F238E27FC236}">
                      <a16:creationId xmlns:a16="http://schemas.microsoft.com/office/drawing/2014/main" id="{9AEFFC0B-F8A0-451A-9437-1AA2C01B6A8D}"/>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5" name="Oval 24">
                <a:extLst>
                  <a:ext uri="{FF2B5EF4-FFF2-40B4-BE49-F238E27FC236}">
                    <a16:creationId xmlns:a16="http://schemas.microsoft.com/office/drawing/2014/main" id="{4986DB1B-2219-4B6B-A8A1-B3A7953826F3}"/>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9" name="Group 8">
              <a:extLst>
                <a:ext uri="{FF2B5EF4-FFF2-40B4-BE49-F238E27FC236}">
                  <a16:creationId xmlns:a16="http://schemas.microsoft.com/office/drawing/2014/main" id="{00ED91E1-EE6D-442B-B4A8-B9FF29472ED6}"/>
                </a:ext>
              </a:extLst>
            </p:cNvPr>
            <p:cNvGrpSpPr/>
            <p:nvPr/>
          </p:nvGrpSpPr>
          <p:grpSpPr>
            <a:xfrm rot="13500000">
              <a:off x="2815912" y="2133322"/>
              <a:ext cx="2154411" cy="5609677"/>
              <a:chOff x="1615265" y="365759"/>
              <a:chExt cx="2154411" cy="5609677"/>
            </a:xfrm>
            <a:grpFill/>
          </p:grpSpPr>
          <p:sp>
            <p:nvSpPr>
              <p:cNvPr id="18" name="Oval 17">
                <a:extLst>
                  <a:ext uri="{FF2B5EF4-FFF2-40B4-BE49-F238E27FC236}">
                    <a16:creationId xmlns:a16="http://schemas.microsoft.com/office/drawing/2014/main" id="{58B9986D-C5DC-426A-A1C6-FB2763A0ADE8}"/>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9" name="Group 18">
                <a:extLst>
                  <a:ext uri="{FF2B5EF4-FFF2-40B4-BE49-F238E27FC236}">
                    <a16:creationId xmlns:a16="http://schemas.microsoft.com/office/drawing/2014/main" id="{313078F7-BFFC-4A33-9C14-D4599ACC7519}"/>
                  </a:ext>
                </a:extLst>
              </p:cNvPr>
              <p:cNvGrpSpPr/>
              <p:nvPr/>
            </p:nvGrpSpPr>
            <p:grpSpPr>
              <a:xfrm>
                <a:off x="1844378" y="2099144"/>
                <a:ext cx="1684679" cy="2142907"/>
                <a:chOff x="1781096" y="3505436"/>
                <a:chExt cx="1873901" cy="2010322"/>
              </a:xfrm>
              <a:grpFill/>
            </p:grpSpPr>
            <p:sp>
              <p:nvSpPr>
                <p:cNvPr id="21" name="Freeform 10">
                  <a:extLst>
                    <a:ext uri="{FF2B5EF4-FFF2-40B4-BE49-F238E27FC236}">
                      <a16:creationId xmlns:a16="http://schemas.microsoft.com/office/drawing/2014/main" id="{97D4E584-FB5B-4CD4-8805-DB5109ED03EE}"/>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2" name="Freeform 10">
                  <a:extLst>
                    <a:ext uri="{FF2B5EF4-FFF2-40B4-BE49-F238E27FC236}">
                      <a16:creationId xmlns:a16="http://schemas.microsoft.com/office/drawing/2014/main" id="{7199710B-B201-4246-893D-C28584078F6F}"/>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0" name="Oval 19">
                <a:extLst>
                  <a:ext uri="{FF2B5EF4-FFF2-40B4-BE49-F238E27FC236}">
                    <a16:creationId xmlns:a16="http://schemas.microsoft.com/office/drawing/2014/main" id="{DA9F2D74-BD61-44BB-B470-55BEA05EA076}"/>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0" name="Freeform 10">
              <a:extLst>
                <a:ext uri="{FF2B5EF4-FFF2-40B4-BE49-F238E27FC236}">
                  <a16:creationId xmlns:a16="http://schemas.microsoft.com/office/drawing/2014/main" id="{1E4C30B7-0E37-4EE8-B081-F32831AF1269}"/>
                </a:ext>
              </a:extLst>
            </p:cNvPr>
            <p:cNvSpPr>
              <a:spLocks/>
            </p:cNvSpPr>
            <p:nvPr/>
          </p:nvSpPr>
          <p:spPr bwMode="auto">
            <a:xfrm rot="16200000">
              <a:off x="3098438" y="3496564"/>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nvGrpSpPr>
            <p:cNvPr id="11" name="Group 10">
              <a:extLst>
                <a:ext uri="{FF2B5EF4-FFF2-40B4-BE49-F238E27FC236}">
                  <a16:creationId xmlns:a16="http://schemas.microsoft.com/office/drawing/2014/main" id="{F829269B-D380-44D4-AA50-8BFD6FFDE27A}"/>
                </a:ext>
              </a:extLst>
            </p:cNvPr>
            <p:cNvGrpSpPr/>
            <p:nvPr/>
          </p:nvGrpSpPr>
          <p:grpSpPr>
            <a:xfrm rot="18900000">
              <a:off x="2824045" y="4611970"/>
              <a:ext cx="2154411" cy="5609677"/>
              <a:chOff x="1615265" y="365759"/>
              <a:chExt cx="2154411" cy="5609677"/>
            </a:xfrm>
            <a:grpFill/>
          </p:grpSpPr>
          <p:sp>
            <p:nvSpPr>
              <p:cNvPr id="13" name="Oval 12">
                <a:extLst>
                  <a:ext uri="{FF2B5EF4-FFF2-40B4-BE49-F238E27FC236}">
                    <a16:creationId xmlns:a16="http://schemas.microsoft.com/office/drawing/2014/main" id="{724ED544-8E4B-4516-BC22-BF67291C15DB}"/>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4" name="Group 13">
                <a:extLst>
                  <a:ext uri="{FF2B5EF4-FFF2-40B4-BE49-F238E27FC236}">
                    <a16:creationId xmlns:a16="http://schemas.microsoft.com/office/drawing/2014/main" id="{643B7056-3D3C-4DCA-8841-3A57256622D9}"/>
                  </a:ext>
                </a:extLst>
              </p:cNvPr>
              <p:cNvGrpSpPr/>
              <p:nvPr/>
            </p:nvGrpSpPr>
            <p:grpSpPr>
              <a:xfrm>
                <a:off x="1844378" y="2099144"/>
                <a:ext cx="1684679" cy="2142907"/>
                <a:chOff x="1781096" y="3505436"/>
                <a:chExt cx="1873901" cy="2010322"/>
              </a:xfrm>
              <a:grpFill/>
            </p:grpSpPr>
            <p:sp>
              <p:nvSpPr>
                <p:cNvPr id="16" name="Freeform 10">
                  <a:extLst>
                    <a:ext uri="{FF2B5EF4-FFF2-40B4-BE49-F238E27FC236}">
                      <a16:creationId xmlns:a16="http://schemas.microsoft.com/office/drawing/2014/main" id="{4951AD9B-AECD-422F-A9FF-81E4E2AF1F8A}"/>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17" name="Freeform 10">
                  <a:extLst>
                    <a:ext uri="{FF2B5EF4-FFF2-40B4-BE49-F238E27FC236}">
                      <a16:creationId xmlns:a16="http://schemas.microsoft.com/office/drawing/2014/main" id="{5FC18763-D863-4126-885D-F185D287AD95}"/>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15" name="Oval 14">
                <a:extLst>
                  <a:ext uri="{FF2B5EF4-FFF2-40B4-BE49-F238E27FC236}">
                    <a16:creationId xmlns:a16="http://schemas.microsoft.com/office/drawing/2014/main" id="{929BB849-DB10-43F7-9430-A1CB34D0C65A}"/>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2" name="Freeform 10">
              <a:extLst>
                <a:ext uri="{FF2B5EF4-FFF2-40B4-BE49-F238E27FC236}">
                  <a16:creationId xmlns:a16="http://schemas.microsoft.com/office/drawing/2014/main" id="{12E3258E-53B5-4C9D-8D14-0D031AB0AF0B}"/>
                </a:ext>
              </a:extLst>
            </p:cNvPr>
            <p:cNvSpPr>
              <a:spLocks/>
            </p:cNvSpPr>
            <p:nvPr/>
          </p:nvSpPr>
          <p:spPr bwMode="auto">
            <a:xfrm rot="5400000">
              <a:off x="2962579" y="5911079"/>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graphicFrame>
        <p:nvGraphicFramePr>
          <p:cNvPr id="28" name="Table 27"/>
          <p:cNvGraphicFramePr>
            <a:graphicFrameLocks noGrp="1"/>
          </p:cNvGraphicFramePr>
          <p:nvPr>
            <p:extLst>
              <p:ext uri="{D42A27DB-BD31-4B8C-83A1-F6EECF244321}">
                <p14:modId xmlns:p14="http://schemas.microsoft.com/office/powerpoint/2010/main" val="3902740909"/>
              </p:ext>
            </p:extLst>
          </p:nvPr>
        </p:nvGraphicFramePr>
        <p:xfrm>
          <a:off x="1364325" y="2654935"/>
          <a:ext cx="10533814" cy="1676400"/>
        </p:xfrm>
        <a:graphic>
          <a:graphicData uri="http://schemas.openxmlformats.org/drawingml/2006/table">
            <a:tbl>
              <a:tblPr firstRow="1" bandRow="1">
                <a:tableStyleId>{5C22544A-7EE6-4342-B048-85BDC9FD1C3A}</a:tableStyleId>
              </a:tblPr>
              <a:tblGrid>
                <a:gridCol w="1625712">
                  <a:extLst>
                    <a:ext uri="{9D8B030D-6E8A-4147-A177-3AD203B41FA5}">
                      <a16:colId xmlns:a16="http://schemas.microsoft.com/office/drawing/2014/main" val="366840591"/>
                    </a:ext>
                  </a:extLst>
                </a:gridCol>
                <a:gridCol w="8908102">
                  <a:extLst>
                    <a:ext uri="{9D8B030D-6E8A-4147-A177-3AD203B41FA5}">
                      <a16:colId xmlns:a16="http://schemas.microsoft.com/office/drawing/2014/main" val="3508839103"/>
                    </a:ext>
                  </a:extLst>
                </a:gridCol>
              </a:tblGrid>
              <a:tr h="370840">
                <a:tc rowSpan="2">
                  <a:txBody>
                    <a:bodyPr/>
                    <a:lstStyle/>
                    <a:p>
                      <a:pPr algn="ctr"/>
                      <a:endParaRPr lang="en-US" sz="1400" dirty="0" smtClean="0">
                        <a:latin typeface="Calibri" panose="020F0502020204030204" pitchFamily="34" charset="0"/>
                        <a:cs typeface="Calibri" panose="020F0502020204030204" pitchFamily="34" charset="0"/>
                      </a:endParaRPr>
                    </a:p>
                    <a:p>
                      <a:pPr algn="ctr"/>
                      <a:r>
                        <a:rPr lang="en-US" sz="1400" dirty="0" smtClean="0">
                          <a:latin typeface="Calibri" panose="020F0502020204030204" pitchFamily="34" charset="0"/>
                          <a:cs typeface="Calibri" panose="020F0502020204030204" pitchFamily="34" charset="0"/>
                        </a:rPr>
                        <a:t>5.1.1</a:t>
                      </a:r>
                    </a:p>
                    <a:p>
                      <a:pPr algn="ctr"/>
                      <a:r>
                        <a:rPr lang="en-US" sz="1400" dirty="0" smtClean="0">
                          <a:latin typeface="Calibri" panose="020F0502020204030204" pitchFamily="34" charset="0"/>
                          <a:cs typeface="Calibri" panose="020F0502020204030204" pitchFamily="34" charset="0"/>
                        </a:rPr>
                        <a:t>Positive educator to child interactions</a:t>
                      </a:r>
                      <a:endParaRPr lang="en-AU" sz="1400" dirty="0">
                        <a:latin typeface="Calibri" panose="020F0502020204030204" pitchFamily="34" charset="0"/>
                        <a:cs typeface="Calibri" panose="020F0502020204030204" pitchFamily="34" charset="0"/>
                      </a:endParaRPr>
                    </a:p>
                  </a:txBody>
                  <a:tcPr/>
                </a:tc>
                <a:tc>
                  <a:txBody>
                    <a:bodyPr/>
                    <a:lstStyle/>
                    <a:p>
                      <a:r>
                        <a:rPr lang="en-US" sz="1400" dirty="0" smtClean="0">
                          <a:latin typeface="Calibri" panose="020F0502020204030204" pitchFamily="34" charset="0"/>
                          <a:cs typeface="Calibri" panose="020F0502020204030204" pitchFamily="34" charset="0"/>
                        </a:rPr>
                        <a:t>Do you demonstrate</a:t>
                      </a:r>
                      <a:r>
                        <a:rPr lang="en-US" sz="1400" baseline="0" dirty="0" smtClean="0">
                          <a:latin typeface="Calibri" panose="020F0502020204030204" pitchFamily="34" charset="0"/>
                          <a:cs typeface="Calibri" panose="020F0502020204030204" pitchFamily="34" charset="0"/>
                        </a:rPr>
                        <a:t> respectful communication towards children? How? (use of magic words, politeness, manners) Do you use active listening skills when children are asking questions? Are you mentally and physically available for children? Is your non verbal communication effective and demonstrates positive vibes? Are children feeling and appearing safe and secured and they are not afraid of making mess or exploring the environment or even simply asking questions?  </a:t>
                      </a:r>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19297000"/>
                  </a:ext>
                </a:extLst>
              </a:tr>
              <a:tr h="370840">
                <a:tc vMerge="1">
                  <a:txBody>
                    <a:bodyPr/>
                    <a:lstStyle/>
                    <a:p>
                      <a:endParaRPr lang="en-AU" dirty="0"/>
                    </a:p>
                  </a:txBody>
                  <a:tcPr/>
                </a:tc>
                <a:tc>
                  <a:txBody>
                    <a:bodyPr/>
                    <a:lstStyle/>
                    <a:p>
                      <a:r>
                        <a:rPr lang="en-US" sz="1400" baseline="0" dirty="0" smtClean="0">
                          <a:latin typeface="Calibri" panose="020F0502020204030204" pitchFamily="34" charset="0"/>
                          <a:cs typeface="Calibri" panose="020F0502020204030204" pitchFamily="34" charset="0"/>
                        </a:rPr>
                        <a:t>Do you value and consider children’s and parent’s opinions? Do you give opportunities to children to express, debate, lead, try and take responsibility for their own behavior? </a:t>
                      </a:r>
                      <a:endParaRPr lang="en-US" sz="1400"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39366320"/>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2261050803"/>
              </p:ext>
            </p:extLst>
          </p:nvPr>
        </p:nvGraphicFramePr>
        <p:xfrm>
          <a:off x="1364325" y="4491398"/>
          <a:ext cx="10533814" cy="1249680"/>
        </p:xfrm>
        <a:graphic>
          <a:graphicData uri="http://schemas.openxmlformats.org/drawingml/2006/table">
            <a:tbl>
              <a:tblPr firstRow="1" bandRow="1">
                <a:tableStyleId>{5C22544A-7EE6-4342-B048-85BDC9FD1C3A}</a:tableStyleId>
              </a:tblPr>
              <a:tblGrid>
                <a:gridCol w="1625712">
                  <a:extLst>
                    <a:ext uri="{9D8B030D-6E8A-4147-A177-3AD203B41FA5}">
                      <a16:colId xmlns:a16="http://schemas.microsoft.com/office/drawing/2014/main" val="366840591"/>
                    </a:ext>
                  </a:extLst>
                </a:gridCol>
                <a:gridCol w="8908102">
                  <a:extLst>
                    <a:ext uri="{9D8B030D-6E8A-4147-A177-3AD203B41FA5}">
                      <a16:colId xmlns:a16="http://schemas.microsoft.com/office/drawing/2014/main" val="3508839103"/>
                    </a:ext>
                  </a:extLst>
                </a:gridCol>
              </a:tblGrid>
              <a:tr h="370840">
                <a:tc rowSpan="2">
                  <a:txBody>
                    <a:bodyPr/>
                    <a:lstStyle/>
                    <a:p>
                      <a:pPr algn="ctr"/>
                      <a:endParaRPr lang="en-US" sz="1400" dirty="0" smtClean="0">
                        <a:latin typeface="Calibri" panose="020F0502020204030204" pitchFamily="34" charset="0"/>
                        <a:cs typeface="Calibri" panose="020F0502020204030204" pitchFamily="34" charset="0"/>
                      </a:endParaRPr>
                    </a:p>
                    <a:p>
                      <a:pPr algn="ctr"/>
                      <a:r>
                        <a:rPr lang="en-US" sz="1400" dirty="0" smtClean="0">
                          <a:latin typeface="Calibri" panose="020F0502020204030204" pitchFamily="34" charset="0"/>
                          <a:cs typeface="Calibri" panose="020F0502020204030204" pitchFamily="34" charset="0"/>
                        </a:rPr>
                        <a:t>5.1.2</a:t>
                      </a:r>
                    </a:p>
                    <a:p>
                      <a:pPr algn="ctr"/>
                      <a:r>
                        <a:rPr lang="en-US" sz="1400" dirty="0" smtClean="0">
                          <a:latin typeface="Calibri" panose="020F0502020204030204" pitchFamily="34" charset="0"/>
                          <a:cs typeface="Calibri" panose="020F0502020204030204" pitchFamily="34" charset="0"/>
                        </a:rPr>
                        <a:t>Dignity and rights of child</a:t>
                      </a:r>
                      <a:endParaRPr lang="en-AU" sz="1400" dirty="0">
                        <a:latin typeface="Calibri" panose="020F0502020204030204" pitchFamily="34" charset="0"/>
                        <a:cs typeface="Calibri" panose="020F0502020204030204" pitchFamily="34" charset="0"/>
                      </a:endParaRPr>
                    </a:p>
                  </a:txBody>
                  <a:tcPr/>
                </a:tc>
                <a:tc>
                  <a:txBody>
                    <a:bodyPr/>
                    <a:lstStyle/>
                    <a:p>
                      <a:r>
                        <a:rPr lang="en-US" sz="1400" dirty="0" smtClean="0">
                          <a:latin typeface="Calibri" panose="020F0502020204030204" pitchFamily="34" charset="0"/>
                          <a:cs typeface="Calibri" panose="020F0502020204030204" pitchFamily="34" charset="0"/>
                        </a:rPr>
                        <a:t>Awareness of child safe standards and safe environments? Are</a:t>
                      </a:r>
                      <a:r>
                        <a:rPr lang="en-US" sz="1400" baseline="0" dirty="0" smtClean="0">
                          <a:latin typeface="Calibri" panose="020F0502020204030204" pitchFamily="34" charset="0"/>
                          <a:cs typeface="Calibri" panose="020F0502020204030204" pitchFamily="34" charset="0"/>
                        </a:rPr>
                        <a:t> you aware of UNCROC? Do you have posters displayed in your environment about child safe standards and convention?   </a:t>
                      </a:r>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19297000"/>
                  </a:ext>
                </a:extLst>
              </a:tr>
              <a:tr h="370840">
                <a:tc vMerge="1">
                  <a:txBody>
                    <a:bodyPr/>
                    <a:lstStyle/>
                    <a:p>
                      <a:endParaRPr lang="en-AU" dirty="0"/>
                    </a:p>
                  </a:txBody>
                  <a:tcPr/>
                </a:tc>
                <a:tc>
                  <a:txBody>
                    <a:bodyPr/>
                    <a:lstStyle/>
                    <a:p>
                      <a:r>
                        <a:rPr lang="en-US" sz="1400" baseline="0" dirty="0" smtClean="0">
                          <a:latin typeface="Calibri" panose="020F0502020204030204" pitchFamily="34" charset="0"/>
                          <a:cs typeface="Calibri" panose="020F0502020204030204" pitchFamily="34" charset="0"/>
                        </a:rPr>
                        <a:t>Do you promote children’s agency through positive relationship and scaffolding? Is equity and diversity embraced through inclusive ways? (give examples) How do you guide children’s behavior especially with someone demonstrating challenging behavior? What strategies do you apply for inclusion? </a:t>
                      </a:r>
                      <a:endParaRPr lang="en-US" sz="1400"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39366320"/>
                  </a:ext>
                </a:extLst>
              </a:tr>
            </a:tbl>
          </a:graphicData>
        </a:graphic>
      </p:graphicFrame>
    </p:spTree>
    <p:extLst>
      <p:ext uri="{BB962C8B-B14F-4D97-AF65-F5344CB8AC3E}">
        <p14:creationId xmlns:p14="http://schemas.microsoft.com/office/powerpoint/2010/main" val="19400152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16" presetClass="entr" presetSubtype="37"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E4B85FD-5955-46B9-9DCE-F694CA21B0BE}"/>
              </a:ext>
            </a:extLst>
          </p:cNvPr>
          <p:cNvSpPr txBox="1"/>
          <p:nvPr/>
        </p:nvSpPr>
        <p:spPr>
          <a:xfrm>
            <a:off x="1963007" y="2669829"/>
            <a:ext cx="5999335" cy="646331"/>
          </a:xfrm>
          <a:prstGeom prst="rect">
            <a:avLst/>
          </a:prstGeom>
          <a:noFill/>
        </p:spPr>
        <p:txBody>
          <a:bodyPr wrap="none" rtlCol="0" anchor="b">
            <a:spAutoFit/>
          </a:bodyPr>
          <a:lstStyle/>
          <a:p>
            <a:r>
              <a:rPr lang="en-US" sz="3600" b="1" spc="100" dirty="0" smtClean="0">
                <a:solidFill>
                  <a:schemeClr val="tx1">
                    <a:lumMod val="75000"/>
                    <a:lumOff val="25000"/>
                  </a:schemeClr>
                </a:solidFill>
                <a:latin typeface="Calibri" panose="020F0502020204030204" pitchFamily="34" charset="0"/>
                <a:cs typeface="Calibri" panose="020F0502020204030204" pitchFamily="34" charset="0"/>
              </a:rPr>
              <a:t>Acknowledgment of Country</a:t>
            </a:r>
            <a:endParaRPr lang="en-US" sz="3600" b="1" spc="1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2B4A7943-28FA-4D7B-928E-05DB35D5409F}"/>
              </a:ext>
            </a:extLst>
          </p:cNvPr>
          <p:cNvSpPr txBox="1"/>
          <p:nvPr/>
        </p:nvSpPr>
        <p:spPr>
          <a:xfrm>
            <a:off x="1880124" y="3876731"/>
            <a:ext cx="8724900" cy="1300612"/>
          </a:xfrm>
          <a:prstGeom prst="rect">
            <a:avLst/>
          </a:prstGeom>
          <a:noFill/>
        </p:spPr>
        <p:txBody>
          <a:bodyPr wrap="square" rtlCol="0">
            <a:spAutoFit/>
          </a:bodyPr>
          <a:lstStyle/>
          <a:p>
            <a:pPr algn="just">
              <a:lnSpc>
                <a:spcPct val="125000"/>
              </a:lnSpc>
            </a:pPr>
            <a:r>
              <a:rPr lang="en-US" sz="1600" i="1" dirty="0" smtClean="0">
                <a:solidFill>
                  <a:schemeClr val="tx1">
                    <a:lumMod val="65000"/>
                    <a:lumOff val="35000"/>
                  </a:schemeClr>
                </a:solidFill>
                <a:latin typeface="Calibri" panose="020F0502020204030204" pitchFamily="34" charset="0"/>
                <a:cs typeface="Calibri" panose="020F0502020204030204" pitchFamily="34" charset="0"/>
              </a:rPr>
              <a:t>We </a:t>
            </a:r>
            <a:r>
              <a:rPr lang="en-US" sz="1600" i="1" dirty="0">
                <a:solidFill>
                  <a:schemeClr val="tx1">
                    <a:lumMod val="65000"/>
                    <a:lumOff val="35000"/>
                  </a:schemeClr>
                </a:solidFill>
                <a:latin typeface="Calibri" panose="020F0502020204030204" pitchFamily="34" charset="0"/>
                <a:cs typeface="Calibri" panose="020F0502020204030204" pitchFamily="34" charset="0"/>
              </a:rPr>
              <a:t>acknowledge the traditional owners of the land where we reside and </a:t>
            </a:r>
            <a:r>
              <a:rPr lang="en-US" sz="1600" i="1" dirty="0" smtClean="0">
                <a:solidFill>
                  <a:schemeClr val="tx1">
                    <a:lumMod val="65000"/>
                    <a:lumOff val="35000"/>
                  </a:schemeClr>
                </a:solidFill>
                <a:latin typeface="Calibri" panose="020F0502020204030204" pitchFamily="34" charset="0"/>
                <a:cs typeface="Calibri" panose="020F0502020204030204" pitchFamily="34" charset="0"/>
              </a:rPr>
              <a:t>work in paying </a:t>
            </a:r>
            <a:r>
              <a:rPr lang="en-US" sz="1600" i="1" dirty="0">
                <a:solidFill>
                  <a:schemeClr val="tx1">
                    <a:lumMod val="65000"/>
                    <a:lumOff val="35000"/>
                  </a:schemeClr>
                </a:solidFill>
                <a:latin typeface="Calibri" panose="020F0502020204030204" pitchFamily="34" charset="0"/>
                <a:cs typeface="Calibri" panose="020F0502020204030204" pitchFamily="34" charset="0"/>
              </a:rPr>
              <a:t>respects to the first people on whose land we are, acknowledging the loss of lands, cultures and treasures, knowing the consequences for people, communities and nations, </a:t>
            </a:r>
            <a:r>
              <a:rPr lang="en-US" sz="1600" i="1" dirty="0" smtClean="0">
                <a:solidFill>
                  <a:schemeClr val="tx1">
                    <a:lumMod val="65000"/>
                    <a:lumOff val="35000"/>
                  </a:schemeClr>
                </a:solidFill>
                <a:latin typeface="Calibri" panose="020F0502020204030204" pitchFamily="34" charset="0"/>
                <a:cs typeface="Calibri" panose="020F0502020204030204" pitchFamily="34" charset="0"/>
              </a:rPr>
              <a:t>believing </a:t>
            </a:r>
            <a:r>
              <a:rPr lang="en-US" sz="1600" i="1" dirty="0">
                <a:solidFill>
                  <a:schemeClr val="tx1">
                    <a:lumMod val="65000"/>
                    <a:lumOff val="35000"/>
                  </a:schemeClr>
                </a:solidFill>
                <a:latin typeface="Calibri" panose="020F0502020204030204" pitchFamily="34" charset="0"/>
                <a:cs typeface="Calibri" panose="020F0502020204030204" pitchFamily="34" charset="0"/>
              </a:rPr>
              <a:t>that we can work together to a better future</a:t>
            </a:r>
          </a:p>
        </p:txBody>
      </p:sp>
      <p:grpSp>
        <p:nvGrpSpPr>
          <p:cNvPr id="13" name="Group 12">
            <a:extLst>
              <a:ext uri="{FF2B5EF4-FFF2-40B4-BE49-F238E27FC236}">
                <a16:creationId xmlns:a16="http://schemas.microsoft.com/office/drawing/2014/main" id="{8B4A4887-1C8F-4AF6-AD32-C24AB0A0006C}"/>
              </a:ext>
            </a:extLst>
          </p:cNvPr>
          <p:cNvGrpSpPr/>
          <p:nvPr/>
        </p:nvGrpSpPr>
        <p:grpSpPr>
          <a:xfrm>
            <a:off x="2033009" y="3438122"/>
            <a:ext cx="752273" cy="103719"/>
            <a:chOff x="1676821" y="4271853"/>
            <a:chExt cx="2683221" cy="369948"/>
          </a:xfrm>
        </p:grpSpPr>
        <p:sp>
          <p:nvSpPr>
            <p:cNvPr id="16" name="Flowchart: Terminator 15">
              <a:extLst>
                <a:ext uri="{FF2B5EF4-FFF2-40B4-BE49-F238E27FC236}">
                  <a16:creationId xmlns:a16="http://schemas.microsoft.com/office/drawing/2014/main" id="{02237A34-322A-4D47-8832-E1154624DC34}"/>
                </a:ext>
              </a:extLst>
            </p:cNvPr>
            <p:cNvSpPr/>
            <p:nvPr userDrawn="1"/>
          </p:nvSpPr>
          <p:spPr>
            <a:xfrm>
              <a:off x="3238987" y="4271853"/>
              <a:ext cx="1121055" cy="369948"/>
            </a:xfrm>
            <a:prstGeom prst="flowChartTermina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 name="Flowchart: Terminator 17">
              <a:extLst>
                <a:ext uri="{FF2B5EF4-FFF2-40B4-BE49-F238E27FC236}">
                  <a16:creationId xmlns:a16="http://schemas.microsoft.com/office/drawing/2014/main" id="{86AECAFB-F36C-40D3-975E-D0000FFC25AA}"/>
                </a:ext>
              </a:extLst>
            </p:cNvPr>
            <p:cNvSpPr/>
            <p:nvPr userDrawn="1"/>
          </p:nvSpPr>
          <p:spPr>
            <a:xfrm>
              <a:off x="2457904" y="4271853"/>
              <a:ext cx="1121055" cy="369948"/>
            </a:xfrm>
            <a:prstGeom prst="flowChartTermina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 name="Flowchart: Terminator 18">
              <a:extLst>
                <a:ext uri="{FF2B5EF4-FFF2-40B4-BE49-F238E27FC236}">
                  <a16:creationId xmlns:a16="http://schemas.microsoft.com/office/drawing/2014/main" id="{2BED15A3-9251-46F3-84C7-0FB873C4761D}"/>
                </a:ext>
              </a:extLst>
            </p:cNvPr>
            <p:cNvSpPr/>
            <p:nvPr userDrawn="1"/>
          </p:nvSpPr>
          <p:spPr>
            <a:xfrm>
              <a:off x="1676821" y="4271853"/>
              <a:ext cx="1121055" cy="369948"/>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2" name="Group 11">
            <a:extLst>
              <a:ext uri="{FF2B5EF4-FFF2-40B4-BE49-F238E27FC236}">
                <a16:creationId xmlns:a16="http://schemas.microsoft.com/office/drawing/2014/main" id="{9B26CCEE-4AEC-4462-ACB9-CED48F2D6AAF}"/>
              </a:ext>
            </a:extLst>
          </p:cNvPr>
          <p:cNvGrpSpPr/>
          <p:nvPr/>
        </p:nvGrpSpPr>
        <p:grpSpPr>
          <a:xfrm rot="2838935">
            <a:off x="-1098262" y="-5595917"/>
            <a:ext cx="5956770" cy="11191834"/>
            <a:chOff x="1088279" y="-318055"/>
            <a:chExt cx="5609677" cy="10539702"/>
          </a:xfrm>
          <a:gradFill flip="none" rotWithShape="1">
            <a:gsLst>
              <a:gs pos="0">
                <a:schemeClr val="accent2">
                  <a:lumMod val="5000"/>
                  <a:lumOff val="95000"/>
                </a:schemeClr>
              </a:gs>
              <a:gs pos="50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grpSpPr>
        <p:grpSp>
          <p:nvGrpSpPr>
            <p:cNvPr id="20" name="Group 19">
              <a:extLst>
                <a:ext uri="{FF2B5EF4-FFF2-40B4-BE49-F238E27FC236}">
                  <a16:creationId xmlns:a16="http://schemas.microsoft.com/office/drawing/2014/main" id="{FDE05A9F-F6BF-40C7-BA98-E64807D59A7D}"/>
                </a:ext>
              </a:extLst>
            </p:cNvPr>
            <p:cNvGrpSpPr/>
            <p:nvPr/>
          </p:nvGrpSpPr>
          <p:grpSpPr>
            <a:xfrm rot="18900000">
              <a:off x="2815913" y="-318055"/>
              <a:ext cx="2154411" cy="5609677"/>
              <a:chOff x="1615265" y="365759"/>
              <a:chExt cx="2154411" cy="5609677"/>
            </a:xfrm>
            <a:grpFill/>
          </p:grpSpPr>
          <p:sp>
            <p:nvSpPr>
              <p:cNvPr id="35" name="Oval 34">
                <a:extLst>
                  <a:ext uri="{FF2B5EF4-FFF2-40B4-BE49-F238E27FC236}">
                    <a16:creationId xmlns:a16="http://schemas.microsoft.com/office/drawing/2014/main" id="{DBF5D012-02D4-46C9-A406-FC04E64B513C}"/>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36" name="Group 35">
                <a:extLst>
                  <a:ext uri="{FF2B5EF4-FFF2-40B4-BE49-F238E27FC236}">
                    <a16:creationId xmlns:a16="http://schemas.microsoft.com/office/drawing/2014/main" id="{9434D4AF-8011-457A-9622-8BD4BD4ED53D}"/>
                  </a:ext>
                </a:extLst>
              </p:cNvPr>
              <p:cNvGrpSpPr/>
              <p:nvPr/>
            </p:nvGrpSpPr>
            <p:grpSpPr>
              <a:xfrm>
                <a:off x="1844378" y="2099144"/>
                <a:ext cx="1684679" cy="2142907"/>
                <a:chOff x="1781096" y="3505436"/>
                <a:chExt cx="1873901" cy="2010322"/>
              </a:xfrm>
              <a:grpFill/>
            </p:grpSpPr>
            <p:sp>
              <p:nvSpPr>
                <p:cNvPr id="38" name="Freeform 10">
                  <a:extLst>
                    <a:ext uri="{FF2B5EF4-FFF2-40B4-BE49-F238E27FC236}">
                      <a16:creationId xmlns:a16="http://schemas.microsoft.com/office/drawing/2014/main" id="{98D99D52-9AE8-421A-A7B3-3AA96462CD0C}"/>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39" name="Freeform 10">
                  <a:extLst>
                    <a:ext uri="{FF2B5EF4-FFF2-40B4-BE49-F238E27FC236}">
                      <a16:creationId xmlns:a16="http://schemas.microsoft.com/office/drawing/2014/main" id="{9AEFFC0B-F8A0-451A-9437-1AA2C01B6A8D}"/>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37" name="Oval 36">
                <a:extLst>
                  <a:ext uri="{FF2B5EF4-FFF2-40B4-BE49-F238E27FC236}">
                    <a16:creationId xmlns:a16="http://schemas.microsoft.com/office/drawing/2014/main" id="{4986DB1B-2219-4B6B-A8A1-B3A7953826F3}"/>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21" name="Group 20">
              <a:extLst>
                <a:ext uri="{FF2B5EF4-FFF2-40B4-BE49-F238E27FC236}">
                  <a16:creationId xmlns:a16="http://schemas.microsoft.com/office/drawing/2014/main" id="{00ED91E1-EE6D-442B-B4A8-B9FF29472ED6}"/>
                </a:ext>
              </a:extLst>
            </p:cNvPr>
            <p:cNvGrpSpPr/>
            <p:nvPr/>
          </p:nvGrpSpPr>
          <p:grpSpPr>
            <a:xfrm rot="13500000">
              <a:off x="2815912" y="2133322"/>
              <a:ext cx="2154411" cy="5609677"/>
              <a:chOff x="1615265" y="365759"/>
              <a:chExt cx="2154411" cy="5609677"/>
            </a:xfrm>
            <a:grpFill/>
          </p:grpSpPr>
          <p:sp>
            <p:nvSpPr>
              <p:cNvPr id="30" name="Oval 29">
                <a:extLst>
                  <a:ext uri="{FF2B5EF4-FFF2-40B4-BE49-F238E27FC236}">
                    <a16:creationId xmlns:a16="http://schemas.microsoft.com/office/drawing/2014/main" id="{58B9986D-C5DC-426A-A1C6-FB2763A0ADE8}"/>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31" name="Group 30">
                <a:extLst>
                  <a:ext uri="{FF2B5EF4-FFF2-40B4-BE49-F238E27FC236}">
                    <a16:creationId xmlns:a16="http://schemas.microsoft.com/office/drawing/2014/main" id="{313078F7-BFFC-4A33-9C14-D4599ACC7519}"/>
                  </a:ext>
                </a:extLst>
              </p:cNvPr>
              <p:cNvGrpSpPr/>
              <p:nvPr/>
            </p:nvGrpSpPr>
            <p:grpSpPr>
              <a:xfrm>
                <a:off x="1844378" y="2099144"/>
                <a:ext cx="1684679" cy="2142907"/>
                <a:chOff x="1781096" y="3505436"/>
                <a:chExt cx="1873901" cy="2010322"/>
              </a:xfrm>
              <a:grpFill/>
            </p:grpSpPr>
            <p:sp>
              <p:nvSpPr>
                <p:cNvPr id="33" name="Freeform 10">
                  <a:extLst>
                    <a:ext uri="{FF2B5EF4-FFF2-40B4-BE49-F238E27FC236}">
                      <a16:creationId xmlns:a16="http://schemas.microsoft.com/office/drawing/2014/main" id="{97D4E584-FB5B-4CD4-8805-DB5109ED03EE}"/>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34" name="Freeform 10">
                  <a:extLst>
                    <a:ext uri="{FF2B5EF4-FFF2-40B4-BE49-F238E27FC236}">
                      <a16:creationId xmlns:a16="http://schemas.microsoft.com/office/drawing/2014/main" id="{7199710B-B201-4246-893D-C28584078F6F}"/>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32" name="Oval 31">
                <a:extLst>
                  <a:ext uri="{FF2B5EF4-FFF2-40B4-BE49-F238E27FC236}">
                    <a16:creationId xmlns:a16="http://schemas.microsoft.com/office/drawing/2014/main" id="{DA9F2D74-BD61-44BB-B470-55BEA05EA076}"/>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22" name="Freeform 10">
              <a:extLst>
                <a:ext uri="{FF2B5EF4-FFF2-40B4-BE49-F238E27FC236}">
                  <a16:creationId xmlns:a16="http://schemas.microsoft.com/office/drawing/2014/main" id="{1E4C30B7-0E37-4EE8-B081-F32831AF1269}"/>
                </a:ext>
              </a:extLst>
            </p:cNvPr>
            <p:cNvSpPr>
              <a:spLocks/>
            </p:cNvSpPr>
            <p:nvPr/>
          </p:nvSpPr>
          <p:spPr bwMode="auto">
            <a:xfrm rot="16200000">
              <a:off x="3098438" y="3496564"/>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nvGrpSpPr>
            <p:cNvPr id="23" name="Group 22">
              <a:extLst>
                <a:ext uri="{FF2B5EF4-FFF2-40B4-BE49-F238E27FC236}">
                  <a16:creationId xmlns:a16="http://schemas.microsoft.com/office/drawing/2014/main" id="{F829269B-D380-44D4-AA50-8BFD6FFDE27A}"/>
                </a:ext>
              </a:extLst>
            </p:cNvPr>
            <p:cNvGrpSpPr/>
            <p:nvPr/>
          </p:nvGrpSpPr>
          <p:grpSpPr>
            <a:xfrm rot="18900000">
              <a:off x="2824045" y="4611970"/>
              <a:ext cx="2154411" cy="5609677"/>
              <a:chOff x="1615265" y="365759"/>
              <a:chExt cx="2154411" cy="5609677"/>
            </a:xfrm>
            <a:grpFill/>
          </p:grpSpPr>
          <p:sp>
            <p:nvSpPr>
              <p:cNvPr id="25" name="Oval 24">
                <a:extLst>
                  <a:ext uri="{FF2B5EF4-FFF2-40B4-BE49-F238E27FC236}">
                    <a16:creationId xmlns:a16="http://schemas.microsoft.com/office/drawing/2014/main" id="{724ED544-8E4B-4516-BC22-BF67291C15DB}"/>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26" name="Group 25">
                <a:extLst>
                  <a:ext uri="{FF2B5EF4-FFF2-40B4-BE49-F238E27FC236}">
                    <a16:creationId xmlns:a16="http://schemas.microsoft.com/office/drawing/2014/main" id="{643B7056-3D3C-4DCA-8841-3A57256622D9}"/>
                  </a:ext>
                </a:extLst>
              </p:cNvPr>
              <p:cNvGrpSpPr/>
              <p:nvPr/>
            </p:nvGrpSpPr>
            <p:grpSpPr>
              <a:xfrm>
                <a:off x="1844378" y="2099144"/>
                <a:ext cx="1684679" cy="2142907"/>
                <a:chOff x="1781096" y="3505436"/>
                <a:chExt cx="1873901" cy="2010322"/>
              </a:xfrm>
              <a:grpFill/>
            </p:grpSpPr>
            <p:sp>
              <p:nvSpPr>
                <p:cNvPr id="28" name="Freeform 10">
                  <a:extLst>
                    <a:ext uri="{FF2B5EF4-FFF2-40B4-BE49-F238E27FC236}">
                      <a16:creationId xmlns:a16="http://schemas.microsoft.com/office/drawing/2014/main" id="{4951AD9B-AECD-422F-A9FF-81E4E2AF1F8A}"/>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9" name="Freeform 10">
                  <a:extLst>
                    <a:ext uri="{FF2B5EF4-FFF2-40B4-BE49-F238E27FC236}">
                      <a16:creationId xmlns:a16="http://schemas.microsoft.com/office/drawing/2014/main" id="{5FC18763-D863-4126-885D-F185D287AD95}"/>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7" name="Oval 26">
                <a:extLst>
                  <a:ext uri="{FF2B5EF4-FFF2-40B4-BE49-F238E27FC236}">
                    <a16:creationId xmlns:a16="http://schemas.microsoft.com/office/drawing/2014/main" id="{929BB849-DB10-43F7-9430-A1CB34D0C65A}"/>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24" name="Freeform 10">
              <a:extLst>
                <a:ext uri="{FF2B5EF4-FFF2-40B4-BE49-F238E27FC236}">
                  <a16:creationId xmlns:a16="http://schemas.microsoft.com/office/drawing/2014/main" id="{12E3258E-53B5-4C9D-8D14-0D031AB0AF0B}"/>
                </a:ext>
              </a:extLst>
            </p:cNvPr>
            <p:cNvSpPr>
              <a:spLocks/>
            </p:cNvSpPr>
            <p:nvPr/>
          </p:nvSpPr>
          <p:spPr bwMode="auto">
            <a:xfrm rot="5400000">
              <a:off x="2962579" y="5911079"/>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Tree>
    <p:extLst>
      <p:ext uri="{BB962C8B-B14F-4D97-AF65-F5344CB8AC3E}">
        <p14:creationId xmlns:p14="http://schemas.microsoft.com/office/powerpoint/2010/main" val="296011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2" presetClass="entr" presetSubtype="4" decel="10000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750" fill="hold"/>
                                        <p:tgtEl>
                                          <p:spTgt spid="10"/>
                                        </p:tgtEl>
                                        <p:attrNameLst>
                                          <p:attrName>ppt_x</p:attrName>
                                        </p:attrNameLst>
                                      </p:cBhvr>
                                      <p:tavLst>
                                        <p:tav tm="0">
                                          <p:val>
                                            <p:strVal val="#ppt_x"/>
                                          </p:val>
                                        </p:tav>
                                        <p:tav tm="100000">
                                          <p:val>
                                            <p:strVal val="#ppt_x"/>
                                          </p:val>
                                        </p:tav>
                                      </p:tavLst>
                                    </p:anim>
                                    <p:anim calcmode="lin" valueType="num">
                                      <p:cBhvr additive="base">
                                        <p:cTn id="11"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nodeType="clickEffect">
                                  <p:stCondLst>
                                    <p:cond delay="500"/>
                                  </p:stCondLst>
                                  <p:childTnLst>
                                    <p:set>
                                      <p:cBhvr>
                                        <p:cTn id="15" dur="1" fill="hold">
                                          <p:stCondLst>
                                            <p:cond delay="0"/>
                                          </p:stCondLst>
                                        </p:cTn>
                                        <p:tgtEl>
                                          <p:spTgt spid="13"/>
                                        </p:tgtEl>
                                        <p:attrNameLst>
                                          <p:attrName>style.visibility</p:attrName>
                                        </p:attrNameLst>
                                      </p:cBhvr>
                                      <p:to>
                                        <p:strVal val="visible"/>
                                      </p:to>
                                    </p:set>
                                    <p:animEffect transition="in" filter="barn(outVertical)">
                                      <p:cBhvr>
                                        <p:cTn id="16" dur="500"/>
                                        <p:tgtEl>
                                          <p:spTgt spid="13"/>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ppt_x</p:attrName>
                                        </p:attrNameLst>
                                      </p:cBhvr>
                                      <p:tavLst>
                                        <p:tav tm="0">
                                          <p:val>
                                            <p:strVal val="#ppt_x"/>
                                          </p:val>
                                        </p:tav>
                                        <p:tav tm="100000">
                                          <p:val>
                                            <p:strVal val="#ppt_x"/>
                                          </p:val>
                                        </p:tav>
                                      </p:tavLst>
                                    </p:anim>
                                    <p:anim calcmode="lin" valueType="num">
                                      <p:cBhvr>
                                        <p:cTn id="2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37864" y="585228"/>
            <a:ext cx="6620250" cy="662361"/>
          </a:xfrm>
          <a:prstGeom prst="rect">
            <a:avLst/>
          </a:prstGeom>
          <a:noFill/>
        </p:spPr>
        <p:txBody>
          <a:bodyPr wrap="square" rtlCol="0" anchor="b">
            <a:spAutoFit/>
          </a:bodyPr>
          <a:lstStyle/>
          <a:p>
            <a:pPr>
              <a:lnSpc>
                <a:spcPct val="125000"/>
              </a:lnSpc>
            </a:pPr>
            <a:r>
              <a:rPr lang="en-US" sz="3200" dirty="0" smtClean="0">
                <a:solidFill>
                  <a:schemeClr val="tx1">
                    <a:lumMod val="65000"/>
                    <a:lumOff val="35000"/>
                  </a:schemeClr>
                </a:solidFill>
                <a:latin typeface="Calibri" panose="020F0502020204030204" pitchFamily="34" charset="0"/>
                <a:cs typeface="Calibri" panose="020F0502020204030204" pitchFamily="34" charset="0"/>
              </a:rPr>
              <a:t>QA 5 Relationships with Children</a:t>
            </a:r>
            <a:endParaRPr lang="en-US" sz="3200" dirty="0">
              <a:solidFill>
                <a:schemeClr val="tx1">
                  <a:lumMod val="65000"/>
                  <a:lumOff val="35000"/>
                </a:schemeClr>
              </a:solidFill>
              <a:latin typeface="Calibri" panose="020F0502020204030204" pitchFamily="34" charset="0"/>
              <a:cs typeface="Calibri" panose="020F0502020204030204" pitchFamily="34" charset="0"/>
            </a:endParaRPr>
          </a:p>
        </p:txBody>
      </p:sp>
      <p:cxnSp>
        <p:nvCxnSpPr>
          <p:cNvPr id="5" name="Straight Connector 4"/>
          <p:cNvCxnSpPr/>
          <p:nvPr/>
        </p:nvCxnSpPr>
        <p:spPr>
          <a:xfrm>
            <a:off x="5936854" y="1322422"/>
            <a:ext cx="365760" cy="0"/>
          </a:xfrm>
          <a:prstGeom prst="line">
            <a:avLst/>
          </a:prstGeom>
          <a:ln w="63500" cap="rnd">
            <a:gradFill>
              <a:gsLst>
                <a:gs pos="0">
                  <a:schemeClr val="accent4"/>
                </a:gs>
                <a:gs pos="100000">
                  <a:schemeClr val="accent1"/>
                </a:gs>
              </a:gsLst>
              <a:lin ang="2700000" scaled="0"/>
            </a:gradFill>
            <a:roun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B26CCEE-4AEC-4462-ACB9-CED48F2D6AAF}"/>
              </a:ext>
            </a:extLst>
          </p:cNvPr>
          <p:cNvGrpSpPr/>
          <p:nvPr/>
        </p:nvGrpSpPr>
        <p:grpSpPr>
          <a:xfrm rot="2838935">
            <a:off x="-1098262" y="-5595917"/>
            <a:ext cx="5956770" cy="11191834"/>
            <a:chOff x="1088279" y="-318055"/>
            <a:chExt cx="5609677" cy="10539702"/>
          </a:xfrm>
          <a:gradFill flip="none" rotWithShape="1">
            <a:gsLst>
              <a:gs pos="0">
                <a:schemeClr val="accent2">
                  <a:lumMod val="5000"/>
                  <a:lumOff val="95000"/>
                </a:schemeClr>
              </a:gs>
              <a:gs pos="50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grpSpPr>
        <p:grpSp>
          <p:nvGrpSpPr>
            <p:cNvPr id="8" name="Group 7">
              <a:extLst>
                <a:ext uri="{FF2B5EF4-FFF2-40B4-BE49-F238E27FC236}">
                  <a16:creationId xmlns:a16="http://schemas.microsoft.com/office/drawing/2014/main" id="{FDE05A9F-F6BF-40C7-BA98-E64807D59A7D}"/>
                </a:ext>
              </a:extLst>
            </p:cNvPr>
            <p:cNvGrpSpPr/>
            <p:nvPr/>
          </p:nvGrpSpPr>
          <p:grpSpPr>
            <a:xfrm rot="18900000">
              <a:off x="2815913" y="-318055"/>
              <a:ext cx="2154411" cy="5609677"/>
              <a:chOff x="1615265" y="365759"/>
              <a:chExt cx="2154411" cy="5609677"/>
            </a:xfrm>
            <a:grpFill/>
          </p:grpSpPr>
          <p:sp>
            <p:nvSpPr>
              <p:cNvPr id="23" name="Oval 22">
                <a:extLst>
                  <a:ext uri="{FF2B5EF4-FFF2-40B4-BE49-F238E27FC236}">
                    <a16:creationId xmlns:a16="http://schemas.microsoft.com/office/drawing/2014/main" id="{DBF5D012-02D4-46C9-A406-FC04E64B513C}"/>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24" name="Group 23">
                <a:extLst>
                  <a:ext uri="{FF2B5EF4-FFF2-40B4-BE49-F238E27FC236}">
                    <a16:creationId xmlns:a16="http://schemas.microsoft.com/office/drawing/2014/main" id="{9434D4AF-8011-457A-9622-8BD4BD4ED53D}"/>
                  </a:ext>
                </a:extLst>
              </p:cNvPr>
              <p:cNvGrpSpPr/>
              <p:nvPr/>
            </p:nvGrpSpPr>
            <p:grpSpPr>
              <a:xfrm>
                <a:off x="1844378" y="2099144"/>
                <a:ext cx="1684679" cy="2142907"/>
                <a:chOff x="1781096" y="3505436"/>
                <a:chExt cx="1873901" cy="2010322"/>
              </a:xfrm>
              <a:grpFill/>
            </p:grpSpPr>
            <p:sp>
              <p:nvSpPr>
                <p:cNvPr id="26" name="Freeform 10">
                  <a:extLst>
                    <a:ext uri="{FF2B5EF4-FFF2-40B4-BE49-F238E27FC236}">
                      <a16:creationId xmlns:a16="http://schemas.microsoft.com/office/drawing/2014/main" id="{98D99D52-9AE8-421A-A7B3-3AA96462CD0C}"/>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7" name="Freeform 10">
                  <a:extLst>
                    <a:ext uri="{FF2B5EF4-FFF2-40B4-BE49-F238E27FC236}">
                      <a16:creationId xmlns:a16="http://schemas.microsoft.com/office/drawing/2014/main" id="{9AEFFC0B-F8A0-451A-9437-1AA2C01B6A8D}"/>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5" name="Oval 24">
                <a:extLst>
                  <a:ext uri="{FF2B5EF4-FFF2-40B4-BE49-F238E27FC236}">
                    <a16:creationId xmlns:a16="http://schemas.microsoft.com/office/drawing/2014/main" id="{4986DB1B-2219-4B6B-A8A1-B3A7953826F3}"/>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9" name="Group 8">
              <a:extLst>
                <a:ext uri="{FF2B5EF4-FFF2-40B4-BE49-F238E27FC236}">
                  <a16:creationId xmlns:a16="http://schemas.microsoft.com/office/drawing/2014/main" id="{00ED91E1-EE6D-442B-B4A8-B9FF29472ED6}"/>
                </a:ext>
              </a:extLst>
            </p:cNvPr>
            <p:cNvGrpSpPr/>
            <p:nvPr/>
          </p:nvGrpSpPr>
          <p:grpSpPr>
            <a:xfrm rot="13500000">
              <a:off x="2815912" y="2133322"/>
              <a:ext cx="2154411" cy="5609677"/>
              <a:chOff x="1615265" y="365759"/>
              <a:chExt cx="2154411" cy="5609677"/>
            </a:xfrm>
            <a:grpFill/>
          </p:grpSpPr>
          <p:sp>
            <p:nvSpPr>
              <p:cNvPr id="18" name="Oval 17">
                <a:extLst>
                  <a:ext uri="{FF2B5EF4-FFF2-40B4-BE49-F238E27FC236}">
                    <a16:creationId xmlns:a16="http://schemas.microsoft.com/office/drawing/2014/main" id="{58B9986D-C5DC-426A-A1C6-FB2763A0ADE8}"/>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9" name="Group 18">
                <a:extLst>
                  <a:ext uri="{FF2B5EF4-FFF2-40B4-BE49-F238E27FC236}">
                    <a16:creationId xmlns:a16="http://schemas.microsoft.com/office/drawing/2014/main" id="{313078F7-BFFC-4A33-9C14-D4599ACC7519}"/>
                  </a:ext>
                </a:extLst>
              </p:cNvPr>
              <p:cNvGrpSpPr/>
              <p:nvPr/>
            </p:nvGrpSpPr>
            <p:grpSpPr>
              <a:xfrm>
                <a:off x="1844378" y="2099144"/>
                <a:ext cx="1684679" cy="2142907"/>
                <a:chOff x="1781096" y="3505436"/>
                <a:chExt cx="1873901" cy="2010322"/>
              </a:xfrm>
              <a:grpFill/>
            </p:grpSpPr>
            <p:sp>
              <p:nvSpPr>
                <p:cNvPr id="21" name="Freeform 10">
                  <a:extLst>
                    <a:ext uri="{FF2B5EF4-FFF2-40B4-BE49-F238E27FC236}">
                      <a16:creationId xmlns:a16="http://schemas.microsoft.com/office/drawing/2014/main" id="{97D4E584-FB5B-4CD4-8805-DB5109ED03EE}"/>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2" name="Freeform 10">
                  <a:extLst>
                    <a:ext uri="{FF2B5EF4-FFF2-40B4-BE49-F238E27FC236}">
                      <a16:creationId xmlns:a16="http://schemas.microsoft.com/office/drawing/2014/main" id="{7199710B-B201-4246-893D-C28584078F6F}"/>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0" name="Oval 19">
                <a:extLst>
                  <a:ext uri="{FF2B5EF4-FFF2-40B4-BE49-F238E27FC236}">
                    <a16:creationId xmlns:a16="http://schemas.microsoft.com/office/drawing/2014/main" id="{DA9F2D74-BD61-44BB-B470-55BEA05EA076}"/>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0" name="Freeform 10">
              <a:extLst>
                <a:ext uri="{FF2B5EF4-FFF2-40B4-BE49-F238E27FC236}">
                  <a16:creationId xmlns:a16="http://schemas.microsoft.com/office/drawing/2014/main" id="{1E4C30B7-0E37-4EE8-B081-F32831AF1269}"/>
                </a:ext>
              </a:extLst>
            </p:cNvPr>
            <p:cNvSpPr>
              <a:spLocks/>
            </p:cNvSpPr>
            <p:nvPr/>
          </p:nvSpPr>
          <p:spPr bwMode="auto">
            <a:xfrm rot="16200000">
              <a:off x="3098438" y="3496564"/>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nvGrpSpPr>
            <p:cNvPr id="11" name="Group 10">
              <a:extLst>
                <a:ext uri="{FF2B5EF4-FFF2-40B4-BE49-F238E27FC236}">
                  <a16:creationId xmlns:a16="http://schemas.microsoft.com/office/drawing/2014/main" id="{F829269B-D380-44D4-AA50-8BFD6FFDE27A}"/>
                </a:ext>
              </a:extLst>
            </p:cNvPr>
            <p:cNvGrpSpPr/>
            <p:nvPr/>
          </p:nvGrpSpPr>
          <p:grpSpPr>
            <a:xfrm rot="18900000">
              <a:off x="2824045" y="4611970"/>
              <a:ext cx="2154411" cy="5609677"/>
              <a:chOff x="1615265" y="365759"/>
              <a:chExt cx="2154411" cy="5609677"/>
            </a:xfrm>
            <a:grpFill/>
          </p:grpSpPr>
          <p:sp>
            <p:nvSpPr>
              <p:cNvPr id="13" name="Oval 12">
                <a:extLst>
                  <a:ext uri="{FF2B5EF4-FFF2-40B4-BE49-F238E27FC236}">
                    <a16:creationId xmlns:a16="http://schemas.microsoft.com/office/drawing/2014/main" id="{724ED544-8E4B-4516-BC22-BF67291C15DB}"/>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4" name="Group 13">
                <a:extLst>
                  <a:ext uri="{FF2B5EF4-FFF2-40B4-BE49-F238E27FC236}">
                    <a16:creationId xmlns:a16="http://schemas.microsoft.com/office/drawing/2014/main" id="{643B7056-3D3C-4DCA-8841-3A57256622D9}"/>
                  </a:ext>
                </a:extLst>
              </p:cNvPr>
              <p:cNvGrpSpPr/>
              <p:nvPr/>
            </p:nvGrpSpPr>
            <p:grpSpPr>
              <a:xfrm>
                <a:off x="1844378" y="2099144"/>
                <a:ext cx="1684679" cy="2142907"/>
                <a:chOff x="1781096" y="3505436"/>
                <a:chExt cx="1873901" cy="2010322"/>
              </a:xfrm>
              <a:grpFill/>
            </p:grpSpPr>
            <p:sp>
              <p:nvSpPr>
                <p:cNvPr id="16" name="Freeform 10">
                  <a:extLst>
                    <a:ext uri="{FF2B5EF4-FFF2-40B4-BE49-F238E27FC236}">
                      <a16:creationId xmlns:a16="http://schemas.microsoft.com/office/drawing/2014/main" id="{4951AD9B-AECD-422F-A9FF-81E4E2AF1F8A}"/>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17" name="Freeform 10">
                  <a:extLst>
                    <a:ext uri="{FF2B5EF4-FFF2-40B4-BE49-F238E27FC236}">
                      <a16:creationId xmlns:a16="http://schemas.microsoft.com/office/drawing/2014/main" id="{5FC18763-D863-4126-885D-F185D287AD95}"/>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15" name="Oval 14">
                <a:extLst>
                  <a:ext uri="{FF2B5EF4-FFF2-40B4-BE49-F238E27FC236}">
                    <a16:creationId xmlns:a16="http://schemas.microsoft.com/office/drawing/2014/main" id="{929BB849-DB10-43F7-9430-A1CB34D0C65A}"/>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2" name="Freeform 10">
              <a:extLst>
                <a:ext uri="{FF2B5EF4-FFF2-40B4-BE49-F238E27FC236}">
                  <a16:creationId xmlns:a16="http://schemas.microsoft.com/office/drawing/2014/main" id="{12E3258E-53B5-4C9D-8D14-0D031AB0AF0B}"/>
                </a:ext>
              </a:extLst>
            </p:cNvPr>
            <p:cNvSpPr>
              <a:spLocks/>
            </p:cNvSpPr>
            <p:nvPr/>
          </p:nvSpPr>
          <p:spPr bwMode="auto">
            <a:xfrm rot="5400000">
              <a:off x="2962579" y="5911079"/>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graphicFrame>
        <p:nvGraphicFramePr>
          <p:cNvPr id="28" name="Table 27"/>
          <p:cNvGraphicFramePr>
            <a:graphicFrameLocks noGrp="1"/>
          </p:cNvGraphicFramePr>
          <p:nvPr>
            <p:extLst>
              <p:ext uri="{D42A27DB-BD31-4B8C-83A1-F6EECF244321}">
                <p14:modId xmlns:p14="http://schemas.microsoft.com/office/powerpoint/2010/main" val="1562174071"/>
              </p:ext>
            </p:extLst>
          </p:nvPr>
        </p:nvGraphicFramePr>
        <p:xfrm>
          <a:off x="1381608" y="1789693"/>
          <a:ext cx="10533814" cy="1249680"/>
        </p:xfrm>
        <a:graphic>
          <a:graphicData uri="http://schemas.openxmlformats.org/drawingml/2006/table">
            <a:tbl>
              <a:tblPr firstRow="1" bandRow="1">
                <a:tableStyleId>{5C22544A-7EE6-4342-B048-85BDC9FD1C3A}</a:tableStyleId>
              </a:tblPr>
              <a:tblGrid>
                <a:gridCol w="1625712">
                  <a:extLst>
                    <a:ext uri="{9D8B030D-6E8A-4147-A177-3AD203B41FA5}">
                      <a16:colId xmlns:a16="http://schemas.microsoft.com/office/drawing/2014/main" val="366840591"/>
                    </a:ext>
                  </a:extLst>
                </a:gridCol>
                <a:gridCol w="8908102">
                  <a:extLst>
                    <a:ext uri="{9D8B030D-6E8A-4147-A177-3AD203B41FA5}">
                      <a16:colId xmlns:a16="http://schemas.microsoft.com/office/drawing/2014/main" val="3508839103"/>
                    </a:ext>
                  </a:extLst>
                </a:gridCol>
              </a:tblGrid>
              <a:tr h="370840">
                <a:tc rowSpan="2">
                  <a:txBody>
                    <a:bodyPr/>
                    <a:lstStyle/>
                    <a:p>
                      <a:pPr algn="ctr"/>
                      <a:endParaRPr lang="en-US" sz="1400" dirty="0" smtClean="0">
                        <a:latin typeface="Calibri" panose="020F0502020204030204" pitchFamily="34" charset="0"/>
                        <a:cs typeface="Calibri" panose="020F0502020204030204" pitchFamily="34" charset="0"/>
                      </a:endParaRPr>
                    </a:p>
                    <a:p>
                      <a:pPr algn="ctr"/>
                      <a:r>
                        <a:rPr lang="en-US" sz="1400" dirty="0" smtClean="0">
                          <a:latin typeface="Calibri" panose="020F0502020204030204" pitchFamily="34" charset="0"/>
                          <a:cs typeface="Calibri" panose="020F0502020204030204" pitchFamily="34" charset="0"/>
                        </a:rPr>
                        <a:t>5.2.1</a:t>
                      </a:r>
                    </a:p>
                    <a:p>
                      <a:pPr algn="ctr"/>
                      <a:r>
                        <a:rPr lang="en-US" sz="1400" dirty="0" smtClean="0">
                          <a:latin typeface="Calibri" panose="020F0502020204030204" pitchFamily="34" charset="0"/>
                          <a:cs typeface="Calibri" panose="020F0502020204030204" pitchFamily="34" charset="0"/>
                        </a:rPr>
                        <a:t>Collaborative learning</a:t>
                      </a:r>
                      <a:endParaRPr lang="en-AU" sz="1400" dirty="0">
                        <a:latin typeface="Calibri" panose="020F0502020204030204" pitchFamily="34" charset="0"/>
                        <a:cs typeface="Calibri" panose="020F0502020204030204" pitchFamily="34" charset="0"/>
                      </a:endParaRPr>
                    </a:p>
                  </a:txBody>
                  <a:tcPr/>
                </a:tc>
                <a:tc>
                  <a:txBody>
                    <a:bodyPr/>
                    <a:lstStyle/>
                    <a:p>
                      <a:r>
                        <a:rPr lang="en-US" sz="1400" dirty="0" smtClean="0">
                          <a:latin typeface="Calibri" panose="020F0502020204030204" pitchFamily="34" charset="0"/>
                          <a:cs typeface="Calibri" panose="020F0502020204030204" pitchFamily="34" charset="0"/>
                        </a:rPr>
                        <a:t>Is the environment inclusive? Is there something for everyone?</a:t>
                      </a:r>
                      <a:r>
                        <a:rPr lang="en-US" sz="1400" baseline="0" dirty="0" smtClean="0">
                          <a:latin typeface="Calibri" panose="020F0502020204030204" pitchFamily="34" charset="0"/>
                          <a:cs typeface="Calibri" panose="020F0502020204030204" pitchFamily="34" charset="0"/>
                        </a:rPr>
                        <a:t> How do you showcase positive role modelling towards sharing? Do you plan a daily group time? </a:t>
                      </a:r>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19297000"/>
                  </a:ext>
                </a:extLst>
              </a:tr>
              <a:tr h="370840">
                <a:tc vMerge="1">
                  <a:txBody>
                    <a:bodyPr/>
                    <a:lstStyle/>
                    <a:p>
                      <a:endParaRPr lang="en-AU" dirty="0"/>
                    </a:p>
                  </a:txBody>
                  <a:tcPr/>
                </a:tc>
                <a:tc>
                  <a:txBody>
                    <a:bodyPr/>
                    <a:lstStyle/>
                    <a:p>
                      <a:r>
                        <a:rPr lang="en-US" sz="1400" baseline="0" dirty="0" smtClean="0">
                          <a:latin typeface="Calibri" panose="020F0502020204030204" pitchFamily="34" charset="0"/>
                          <a:cs typeface="Calibri" panose="020F0502020204030204" pitchFamily="34" charset="0"/>
                        </a:rPr>
                        <a:t>Do you provide verbal and non verbal encouragement? Do you engage children in risky play? Do you instill confidence to try new things and explore freely? Do you maintain a good balance between the planned intentional experiences and child initiated activities? Are the resources arranged gender specifically? If yes how could it be avoided?</a:t>
                      </a:r>
                      <a:endParaRPr lang="en-US" sz="1400"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39366320"/>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2135315437"/>
              </p:ext>
            </p:extLst>
          </p:nvPr>
        </p:nvGraphicFramePr>
        <p:xfrm>
          <a:off x="1381608" y="3532469"/>
          <a:ext cx="10533814" cy="1463040"/>
        </p:xfrm>
        <a:graphic>
          <a:graphicData uri="http://schemas.openxmlformats.org/drawingml/2006/table">
            <a:tbl>
              <a:tblPr firstRow="1" bandRow="1">
                <a:tableStyleId>{5C22544A-7EE6-4342-B048-85BDC9FD1C3A}</a:tableStyleId>
              </a:tblPr>
              <a:tblGrid>
                <a:gridCol w="1625712">
                  <a:extLst>
                    <a:ext uri="{9D8B030D-6E8A-4147-A177-3AD203B41FA5}">
                      <a16:colId xmlns:a16="http://schemas.microsoft.com/office/drawing/2014/main" val="366840591"/>
                    </a:ext>
                  </a:extLst>
                </a:gridCol>
                <a:gridCol w="8908102">
                  <a:extLst>
                    <a:ext uri="{9D8B030D-6E8A-4147-A177-3AD203B41FA5}">
                      <a16:colId xmlns:a16="http://schemas.microsoft.com/office/drawing/2014/main" val="3508839103"/>
                    </a:ext>
                  </a:extLst>
                </a:gridCol>
              </a:tblGrid>
              <a:tr h="370840">
                <a:tc rowSpan="2">
                  <a:txBody>
                    <a:bodyPr/>
                    <a:lstStyle/>
                    <a:p>
                      <a:pPr algn="ctr"/>
                      <a:endParaRPr lang="en-US" sz="1400" dirty="0" smtClean="0">
                        <a:latin typeface="Calibri" panose="020F0502020204030204" pitchFamily="34" charset="0"/>
                        <a:cs typeface="Calibri" panose="020F0502020204030204" pitchFamily="34" charset="0"/>
                      </a:endParaRPr>
                    </a:p>
                    <a:p>
                      <a:pPr algn="ctr"/>
                      <a:r>
                        <a:rPr lang="en-US" sz="1400" dirty="0" smtClean="0">
                          <a:latin typeface="Calibri" panose="020F0502020204030204" pitchFamily="34" charset="0"/>
                          <a:cs typeface="Calibri" panose="020F0502020204030204" pitchFamily="34" charset="0"/>
                        </a:rPr>
                        <a:t>5.2.2</a:t>
                      </a:r>
                    </a:p>
                    <a:p>
                      <a:pPr algn="ctr"/>
                      <a:r>
                        <a:rPr lang="en-US" sz="1400" dirty="0" smtClean="0">
                          <a:latin typeface="Calibri" panose="020F0502020204030204" pitchFamily="34" charset="0"/>
                          <a:cs typeface="Calibri" panose="020F0502020204030204" pitchFamily="34" charset="0"/>
                        </a:rPr>
                        <a:t>Self regulation</a:t>
                      </a:r>
                      <a:endParaRPr lang="en-AU" sz="1400" dirty="0">
                        <a:latin typeface="Calibri" panose="020F0502020204030204" pitchFamily="34" charset="0"/>
                        <a:cs typeface="Calibri" panose="020F0502020204030204" pitchFamily="34" charset="0"/>
                      </a:endParaRPr>
                    </a:p>
                  </a:txBody>
                  <a:tcPr/>
                </a:tc>
                <a:tc>
                  <a:txBody>
                    <a:bodyPr/>
                    <a:lstStyle/>
                    <a:p>
                      <a:r>
                        <a:rPr lang="en-US" sz="1400" dirty="0" smtClean="0">
                          <a:latin typeface="Calibri" panose="020F0502020204030204" pitchFamily="34" charset="0"/>
                          <a:cs typeface="Calibri" panose="020F0502020204030204" pitchFamily="34" charset="0"/>
                        </a:rPr>
                        <a:t>Do you demonstrate positive role modelling to embed good social and moral values</a:t>
                      </a:r>
                      <a:r>
                        <a:rPr lang="en-US" sz="1400" baseline="0" dirty="0" smtClean="0">
                          <a:latin typeface="Calibri" panose="020F0502020204030204" pitchFamily="34" charset="0"/>
                          <a:cs typeface="Calibri" panose="020F0502020204030204" pitchFamily="34" charset="0"/>
                        </a:rPr>
                        <a:t>? Do you intentionally teach the social etiquettes and norms?    </a:t>
                      </a:r>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19297000"/>
                  </a:ext>
                </a:extLst>
              </a:tr>
              <a:tr h="370840">
                <a:tc vMerge="1">
                  <a:txBody>
                    <a:bodyPr/>
                    <a:lstStyle/>
                    <a:p>
                      <a:endParaRPr lang="en-AU" dirty="0"/>
                    </a:p>
                  </a:txBody>
                  <a:tcPr/>
                </a:tc>
                <a:tc>
                  <a:txBody>
                    <a:bodyPr/>
                    <a:lstStyle/>
                    <a:p>
                      <a:r>
                        <a:rPr lang="en-US" sz="1400" baseline="0" dirty="0" smtClean="0">
                          <a:latin typeface="Calibri" panose="020F0502020204030204" pitchFamily="34" charset="0"/>
                          <a:cs typeface="Calibri" panose="020F0502020204030204" pitchFamily="34" charset="0"/>
                        </a:rPr>
                        <a:t>How do you guide children’s behavior especially with someone demonstrating challenging behavior? What strategies do you apply for inclusion? Do you know how to identify the triggers for aggression? Do you know the strategies to recognize the “need” behind such behavior? Do you undertake any professional development opportunities to keep yourself up to date? </a:t>
                      </a:r>
                      <a:endParaRPr lang="en-US" sz="1400"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39366320"/>
                  </a:ext>
                </a:extLst>
              </a:tr>
            </a:tbl>
          </a:graphicData>
        </a:graphic>
      </p:graphicFrame>
    </p:spTree>
    <p:extLst>
      <p:ext uri="{BB962C8B-B14F-4D97-AF65-F5344CB8AC3E}">
        <p14:creationId xmlns:p14="http://schemas.microsoft.com/office/powerpoint/2010/main" val="108872032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16" presetClass="entr" presetSubtype="37"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45079" y="1409502"/>
            <a:ext cx="10685253" cy="1015663"/>
          </a:xfrm>
          <a:prstGeom prst="rect">
            <a:avLst/>
          </a:prstGeom>
          <a:noFill/>
        </p:spPr>
        <p:txBody>
          <a:bodyPr wrap="square" rtlCol="0">
            <a:spAutoFit/>
          </a:bodyPr>
          <a:lstStyle/>
          <a:p>
            <a:pPr algn="just">
              <a:lnSpc>
                <a:spcPct val="125000"/>
              </a:lnSpc>
            </a:pPr>
            <a:r>
              <a:rPr lang="en-US" sz="1600" b="1" dirty="0">
                <a:latin typeface="Calibri" panose="020F0502020204030204" pitchFamily="34" charset="0"/>
                <a:cs typeface="Calibri" panose="020F0502020204030204" pitchFamily="34" charset="0"/>
              </a:rPr>
              <a:t>Quality Area 6 </a:t>
            </a:r>
            <a:r>
              <a:rPr lang="en-US" sz="1600" dirty="0">
                <a:latin typeface="Calibri" panose="020F0502020204030204" pitchFamily="34" charset="0"/>
                <a:cs typeface="Calibri" panose="020F0502020204030204" pitchFamily="34" charset="0"/>
              </a:rPr>
              <a:t>focuses on supportive, respectful relationships with families which are fundamental to achieving quality outcomes for children. Community partnerships that are based on active communication, consultation and collaboration also contribute to </a:t>
            </a:r>
            <a:r>
              <a:rPr lang="en-US" sz="1600" dirty="0" smtClean="0">
                <a:latin typeface="Calibri" panose="020F0502020204030204" pitchFamily="34" charset="0"/>
                <a:cs typeface="Calibri" panose="020F0502020204030204" pitchFamily="34" charset="0"/>
              </a:rPr>
              <a:t>children's inclusion</a:t>
            </a:r>
            <a:r>
              <a:rPr lang="en-US" sz="1600" dirty="0">
                <a:latin typeface="Calibri" panose="020F0502020204030204" pitchFamily="34" charset="0"/>
                <a:cs typeface="Calibri" panose="020F0502020204030204" pitchFamily="34" charset="0"/>
              </a:rPr>
              <a:t>, learning and wellbeing</a:t>
            </a:r>
            <a:endParaRPr lang="en-US" sz="1600" dirty="0" smtClean="0">
              <a:solidFill>
                <a:schemeClr val="tx1">
                  <a:lumMod val="65000"/>
                  <a:lumOff val="35000"/>
                </a:schemeClr>
              </a:solidFill>
              <a:latin typeface="Calibri" panose="020F0502020204030204" pitchFamily="34" charset="0"/>
              <a:cs typeface="Calibri" panose="020F0502020204030204" pitchFamily="34" charset="0"/>
            </a:endParaRPr>
          </a:p>
        </p:txBody>
      </p:sp>
      <p:sp>
        <p:nvSpPr>
          <p:cNvPr id="3" name="TextBox 2"/>
          <p:cNvSpPr txBox="1"/>
          <p:nvPr/>
        </p:nvSpPr>
        <p:spPr>
          <a:xfrm>
            <a:off x="4737864" y="-75850"/>
            <a:ext cx="6620250" cy="1323439"/>
          </a:xfrm>
          <a:prstGeom prst="rect">
            <a:avLst/>
          </a:prstGeom>
          <a:noFill/>
        </p:spPr>
        <p:txBody>
          <a:bodyPr wrap="square" rtlCol="0" anchor="b">
            <a:spAutoFit/>
          </a:bodyPr>
          <a:lstStyle/>
          <a:p>
            <a:pPr>
              <a:lnSpc>
                <a:spcPct val="125000"/>
              </a:lnSpc>
            </a:pPr>
            <a:r>
              <a:rPr lang="en-US" sz="3200" dirty="0" smtClean="0">
                <a:solidFill>
                  <a:schemeClr val="tx1">
                    <a:lumMod val="65000"/>
                    <a:lumOff val="35000"/>
                  </a:schemeClr>
                </a:solidFill>
                <a:latin typeface="Calibri" panose="020F0502020204030204" pitchFamily="34" charset="0"/>
                <a:cs typeface="Calibri" panose="020F0502020204030204" pitchFamily="34" charset="0"/>
              </a:rPr>
              <a:t>QA 6 Collaborative partnerships with families and communities </a:t>
            </a:r>
            <a:endParaRPr lang="en-US" sz="3200" dirty="0">
              <a:solidFill>
                <a:schemeClr val="tx1">
                  <a:lumMod val="65000"/>
                  <a:lumOff val="35000"/>
                </a:schemeClr>
              </a:solidFill>
              <a:latin typeface="Calibri" panose="020F0502020204030204" pitchFamily="34" charset="0"/>
              <a:cs typeface="Calibri" panose="020F0502020204030204" pitchFamily="34" charset="0"/>
            </a:endParaRPr>
          </a:p>
        </p:txBody>
      </p:sp>
      <p:cxnSp>
        <p:nvCxnSpPr>
          <p:cNvPr id="5" name="Straight Connector 4"/>
          <p:cNvCxnSpPr/>
          <p:nvPr/>
        </p:nvCxnSpPr>
        <p:spPr>
          <a:xfrm>
            <a:off x="5936854" y="1322422"/>
            <a:ext cx="365760" cy="0"/>
          </a:xfrm>
          <a:prstGeom prst="line">
            <a:avLst/>
          </a:prstGeom>
          <a:ln w="63500" cap="rnd">
            <a:gradFill>
              <a:gsLst>
                <a:gs pos="0">
                  <a:schemeClr val="accent4"/>
                </a:gs>
                <a:gs pos="100000">
                  <a:schemeClr val="accent1"/>
                </a:gs>
              </a:gsLst>
              <a:lin ang="2700000" scaled="0"/>
            </a:gradFill>
            <a:roun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B26CCEE-4AEC-4462-ACB9-CED48F2D6AAF}"/>
              </a:ext>
            </a:extLst>
          </p:cNvPr>
          <p:cNvGrpSpPr/>
          <p:nvPr/>
        </p:nvGrpSpPr>
        <p:grpSpPr>
          <a:xfrm rot="2838935">
            <a:off x="-1098262" y="-5595917"/>
            <a:ext cx="5956770" cy="11191834"/>
            <a:chOff x="1088279" y="-318055"/>
            <a:chExt cx="5609677" cy="10539702"/>
          </a:xfrm>
          <a:gradFill flip="none" rotWithShape="1">
            <a:gsLst>
              <a:gs pos="0">
                <a:schemeClr val="accent2">
                  <a:lumMod val="5000"/>
                  <a:lumOff val="95000"/>
                </a:schemeClr>
              </a:gs>
              <a:gs pos="50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grpSpPr>
        <p:grpSp>
          <p:nvGrpSpPr>
            <p:cNvPr id="8" name="Group 7">
              <a:extLst>
                <a:ext uri="{FF2B5EF4-FFF2-40B4-BE49-F238E27FC236}">
                  <a16:creationId xmlns:a16="http://schemas.microsoft.com/office/drawing/2014/main" id="{FDE05A9F-F6BF-40C7-BA98-E64807D59A7D}"/>
                </a:ext>
              </a:extLst>
            </p:cNvPr>
            <p:cNvGrpSpPr/>
            <p:nvPr/>
          </p:nvGrpSpPr>
          <p:grpSpPr>
            <a:xfrm rot="18900000">
              <a:off x="2815913" y="-318055"/>
              <a:ext cx="2154411" cy="5609677"/>
              <a:chOff x="1615265" y="365759"/>
              <a:chExt cx="2154411" cy="5609677"/>
            </a:xfrm>
            <a:grpFill/>
          </p:grpSpPr>
          <p:sp>
            <p:nvSpPr>
              <p:cNvPr id="23" name="Oval 22">
                <a:extLst>
                  <a:ext uri="{FF2B5EF4-FFF2-40B4-BE49-F238E27FC236}">
                    <a16:creationId xmlns:a16="http://schemas.microsoft.com/office/drawing/2014/main" id="{DBF5D012-02D4-46C9-A406-FC04E64B513C}"/>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24" name="Group 23">
                <a:extLst>
                  <a:ext uri="{FF2B5EF4-FFF2-40B4-BE49-F238E27FC236}">
                    <a16:creationId xmlns:a16="http://schemas.microsoft.com/office/drawing/2014/main" id="{9434D4AF-8011-457A-9622-8BD4BD4ED53D}"/>
                  </a:ext>
                </a:extLst>
              </p:cNvPr>
              <p:cNvGrpSpPr/>
              <p:nvPr/>
            </p:nvGrpSpPr>
            <p:grpSpPr>
              <a:xfrm>
                <a:off x="1844378" y="2099144"/>
                <a:ext cx="1684679" cy="2142907"/>
                <a:chOff x="1781096" y="3505436"/>
                <a:chExt cx="1873901" cy="2010322"/>
              </a:xfrm>
              <a:grpFill/>
            </p:grpSpPr>
            <p:sp>
              <p:nvSpPr>
                <p:cNvPr id="26" name="Freeform 10">
                  <a:extLst>
                    <a:ext uri="{FF2B5EF4-FFF2-40B4-BE49-F238E27FC236}">
                      <a16:creationId xmlns:a16="http://schemas.microsoft.com/office/drawing/2014/main" id="{98D99D52-9AE8-421A-A7B3-3AA96462CD0C}"/>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7" name="Freeform 10">
                  <a:extLst>
                    <a:ext uri="{FF2B5EF4-FFF2-40B4-BE49-F238E27FC236}">
                      <a16:creationId xmlns:a16="http://schemas.microsoft.com/office/drawing/2014/main" id="{9AEFFC0B-F8A0-451A-9437-1AA2C01B6A8D}"/>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5" name="Oval 24">
                <a:extLst>
                  <a:ext uri="{FF2B5EF4-FFF2-40B4-BE49-F238E27FC236}">
                    <a16:creationId xmlns:a16="http://schemas.microsoft.com/office/drawing/2014/main" id="{4986DB1B-2219-4B6B-A8A1-B3A7953826F3}"/>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9" name="Group 8">
              <a:extLst>
                <a:ext uri="{FF2B5EF4-FFF2-40B4-BE49-F238E27FC236}">
                  <a16:creationId xmlns:a16="http://schemas.microsoft.com/office/drawing/2014/main" id="{00ED91E1-EE6D-442B-B4A8-B9FF29472ED6}"/>
                </a:ext>
              </a:extLst>
            </p:cNvPr>
            <p:cNvGrpSpPr/>
            <p:nvPr/>
          </p:nvGrpSpPr>
          <p:grpSpPr>
            <a:xfrm rot="13500000">
              <a:off x="2815912" y="2133322"/>
              <a:ext cx="2154411" cy="5609677"/>
              <a:chOff x="1615265" y="365759"/>
              <a:chExt cx="2154411" cy="5609677"/>
            </a:xfrm>
            <a:grpFill/>
          </p:grpSpPr>
          <p:sp>
            <p:nvSpPr>
              <p:cNvPr id="18" name="Oval 17">
                <a:extLst>
                  <a:ext uri="{FF2B5EF4-FFF2-40B4-BE49-F238E27FC236}">
                    <a16:creationId xmlns:a16="http://schemas.microsoft.com/office/drawing/2014/main" id="{58B9986D-C5DC-426A-A1C6-FB2763A0ADE8}"/>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9" name="Group 18">
                <a:extLst>
                  <a:ext uri="{FF2B5EF4-FFF2-40B4-BE49-F238E27FC236}">
                    <a16:creationId xmlns:a16="http://schemas.microsoft.com/office/drawing/2014/main" id="{313078F7-BFFC-4A33-9C14-D4599ACC7519}"/>
                  </a:ext>
                </a:extLst>
              </p:cNvPr>
              <p:cNvGrpSpPr/>
              <p:nvPr/>
            </p:nvGrpSpPr>
            <p:grpSpPr>
              <a:xfrm>
                <a:off x="1844378" y="2099144"/>
                <a:ext cx="1684679" cy="2142907"/>
                <a:chOff x="1781096" y="3505436"/>
                <a:chExt cx="1873901" cy="2010322"/>
              </a:xfrm>
              <a:grpFill/>
            </p:grpSpPr>
            <p:sp>
              <p:nvSpPr>
                <p:cNvPr id="21" name="Freeform 10">
                  <a:extLst>
                    <a:ext uri="{FF2B5EF4-FFF2-40B4-BE49-F238E27FC236}">
                      <a16:creationId xmlns:a16="http://schemas.microsoft.com/office/drawing/2014/main" id="{97D4E584-FB5B-4CD4-8805-DB5109ED03EE}"/>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2" name="Freeform 10">
                  <a:extLst>
                    <a:ext uri="{FF2B5EF4-FFF2-40B4-BE49-F238E27FC236}">
                      <a16:creationId xmlns:a16="http://schemas.microsoft.com/office/drawing/2014/main" id="{7199710B-B201-4246-893D-C28584078F6F}"/>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0" name="Oval 19">
                <a:extLst>
                  <a:ext uri="{FF2B5EF4-FFF2-40B4-BE49-F238E27FC236}">
                    <a16:creationId xmlns:a16="http://schemas.microsoft.com/office/drawing/2014/main" id="{DA9F2D74-BD61-44BB-B470-55BEA05EA076}"/>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0" name="Freeform 10">
              <a:extLst>
                <a:ext uri="{FF2B5EF4-FFF2-40B4-BE49-F238E27FC236}">
                  <a16:creationId xmlns:a16="http://schemas.microsoft.com/office/drawing/2014/main" id="{1E4C30B7-0E37-4EE8-B081-F32831AF1269}"/>
                </a:ext>
              </a:extLst>
            </p:cNvPr>
            <p:cNvSpPr>
              <a:spLocks/>
            </p:cNvSpPr>
            <p:nvPr/>
          </p:nvSpPr>
          <p:spPr bwMode="auto">
            <a:xfrm rot="16200000">
              <a:off x="3098438" y="3496564"/>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nvGrpSpPr>
            <p:cNvPr id="11" name="Group 10">
              <a:extLst>
                <a:ext uri="{FF2B5EF4-FFF2-40B4-BE49-F238E27FC236}">
                  <a16:creationId xmlns:a16="http://schemas.microsoft.com/office/drawing/2014/main" id="{F829269B-D380-44D4-AA50-8BFD6FFDE27A}"/>
                </a:ext>
              </a:extLst>
            </p:cNvPr>
            <p:cNvGrpSpPr/>
            <p:nvPr/>
          </p:nvGrpSpPr>
          <p:grpSpPr>
            <a:xfrm rot="18900000">
              <a:off x="2824045" y="4611970"/>
              <a:ext cx="2154411" cy="5609677"/>
              <a:chOff x="1615265" y="365759"/>
              <a:chExt cx="2154411" cy="5609677"/>
            </a:xfrm>
            <a:grpFill/>
          </p:grpSpPr>
          <p:sp>
            <p:nvSpPr>
              <p:cNvPr id="13" name="Oval 12">
                <a:extLst>
                  <a:ext uri="{FF2B5EF4-FFF2-40B4-BE49-F238E27FC236}">
                    <a16:creationId xmlns:a16="http://schemas.microsoft.com/office/drawing/2014/main" id="{724ED544-8E4B-4516-BC22-BF67291C15DB}"/>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4" name="Group 13">
                <a:extLst>
                  <a:ext uri="{FF2B5EF4-FFF2-40B4-BE49-F238E27FC236}">
                    <a16:creationId xmlns:a16="http://schemas.microsoft.com/office/drawing/2014/main" id="{643B7056-3D3C-4DCA-8841-3A57256622D9}"/>
                  </a:ext>
                </a:extLst>
              </p:cNvPr>
              <p:cNvGrpSpPr/>
              <p:nvPr/>
            </p:nvGrpSpPr>
            <p:grpSpPr>
              <a:xfrm>
                <a:off x="1844378" y="2099144"/>
                <a:ext cx="1684679" cy="2142907"/>
                <a:chOff x="1781096" y="3505436"/>
                <a:chExt cx="1873901" cy="2010322"/>
              </a:xfrm>
              <a:grpFill/>
            </p:grpSpPr>
            <p:sp>
              <p:nvSpPr>
                <p:cNvPr id="16" name="Freeform 10">
                  <a:extLst>
                    <a:ext uri="{FF2B5EF4-FFF2-40B4-BE49-F238E27FC236}">
                      <a16:creationId xmlns:a16="http://schemas.microsoft.com/office/drawing/2014/main" id="{4951AD9B-AECD-422F-A9FF-81E4E2AF1F8A}"/>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17" name="Freeform 10">
                  <a:extLst>
                    <a:ext uri="{FF2B5EF4-FFF2-40B4-BE49-F238E27FC236}">
                      <a16:creationId xmlns:a16="http://schemas.microsoft.com/office/drawing/2014/main" id="{5FC18763-D863-4126-885D-F185D287AD95}"/>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15" name="Oval 14">
                <a:extLst>
                  <a:ext uri="{FF2B5EF4-FFF2-40B4-BE49-F238E27FC236}">
                    <a16:creationId xmlns:a16="http://schemas.microsoft.com/office/drawing/2014/main" id="{929BB849-DB10-43F7-9430-A1CB34D0C65A}"/>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2" name="Freeform 10">
              <a:extLst>
                <a:ext uri="{FF2B5EF4-FFF2-40B4-BE49-F238E27FC236}">
                  <a16:creationId xmlns:a16="http://schemas.microsoft.com/office/drawing/2014/main" id="{12E3258E-53B5-4C9D-8D14-0D031AB0AF0B}"/>
                </a:ext>
              </a:extLst>
            </p:cNvPr>
            <p:cNvSpPr>
              <a:spLocks/>
            </p:cNvSpPr>
            <p:nvPr/>
          </p:nvSpPr>
          <p:spPr bwMode="auto">
            <a:xfrm rot="5400000">
              <a:off x="2962579" y="5911079"/>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graphicFrame>
        <p:nvGraphicFramePr>
          <p:cNvPr id="28" name="Table 27"/>
          <p:cNvGraphicFramePr>
            <a:graphicFrameLocks noGrp="1"/>
          </p:cNvGraphicFramePr>
          <p:nvPr>
            <p:extLst>
              <p:ext uri="{D42A27DB-BD31-4B8C-83A1-F6EECF244321}">
                <p14:modId xmlns:p14="http://schemas.microsoft.com/office/powerpoint/2010/main" val="72792049"/>
              </p:ext>
            </p:extLst>
          </p:nvPr>
        </p:nvGraphicFramePr>
        <p:xfrm>
          <a:off x="1245078" y="2409928"/>
          <a:ext cx="10685253" cy="1981200"/>
        </p:xfrm>
        <a:graphic>
          <a:graphicData uri="http://schemas.openxmlformats.org/drawingml/2006/table">
            <a:tbl>
              <a:tblPr firstRow="1" bandRow="1">
                <a:tableStyleId>{5C22544A-7EE6-4342-B048-85BDC9FD1C3A}</a:tableStyleId>
              </a:tblPr>
              <a:tblGrid>
                <a:gridCol w="1675872">
                  <a:extLst>
                    <a:ext uri="{9D8B030D-6E8A-4147-A177-3AD203B41FA5}">
                      <a16:colId xmlns:a16="http://schemas.microsoft.com/office/drawing/2014/main" val="1833036706"/>
                    </a:ext>
                  </a:extLst>
                </a:gridCol>
                <a:gridCol w="9009381">
                  <a:extLst>
                    <a:ext uri="{9D8B030D-6E8A-4147-A177-3AD203B41FA5}">
                      <a16:colId xmlns:a16="http://schemas.microsoft.com/office/drawing/2014/main" val="2569336938"/>
                    </a:ext>
                  </a:extLst>
                </a:gridCol>
              </a:tblGrid>
              <a:tr h="652479">
                <a:tc rowSpan="3">
                  <a:txBody>
                    <a:bodyPr/>
                    <a:lstStyle/>
                    <a:p>
                      <a:pPr algn="ctr"/>
                      <a:r>
                        <a:rPr lang="en-US" sz="1600" dirty="0" smtClean="0">
                          <a:latin typeface="Calibri" panose="020F0502020204030204" pitchFamily="34" charset="0"/>
                          <a:cs typeface="Calibri" panose="020F0502020204030204" pitchFamily="34" charset="0"/>
                        </a:rPr>
                        <a:t>6.1.1</a:t>
                      </a:r>
                    </a:p>
                    <a:p>
                      <a:pPr algn="ctr"/>
                      <a:r>
                        <a:rPr lang="en-US" sz="1600" dirty="0" smtClean="0">
                          <a:latin typeface="Calibri" panose="020F0502020204030204" pitchFamily="34" charset="0"/>
                          <a:cs typeface="Calibri" panose="020F0502020204030204" pitchFamily="34" charset="0"/>
                        </a:rPr>
                        <a:t>Engagement with service and</a:t>
                      </a:r>
                    </a:p>
                    <a:p>
                      <a:pPr algn="ctr"/>
                      <a:r>
                        <a:rPr lang="en-US" sz="1600" dirty="0" smtClean="0">
                          <a:latin typeface="Calibri" panose="020F0502020204030204" pitchFamily="34" charset="0"/>
                          <a:cs typeface="Calibri" panose="020F0502020204030204" pitchFamily="34" charset="0"/>
                        </a:rPr>
                        <a:t>6.1.3</a:t>
                      </a:r>
                    </a:p>
                    <a:p>
                      <a:pPr algn="ctr"/>
                      <a:r>
                        <a:rPr lang="en-US" sz="1600" dirty="0" smtClean="0">
                          <a:latin typeface="Calibri" panose="020F0502020204030204" pitchFamily="34" charset="0"/>
                          <a:cs typeface="Calibri" panose="020F0502020204030204" pitchFamily="34" charset="0"/>
                        </a:rPr>
                        <a:t>Families are supported</a:t>
                      </a:r>
                      <a:endParaRPr lang="en-AU" sz="1600" dirty="0">
                        <a:latin typeface="Calibri" panose="020F0502020204030204" pitchFamily="34" charset="0"/>
                        <a:cs typeface="Calibri" panose="020F0502020204030204" pitchFamily="34" charset="0"/>
                      </a:endParaRPr>
                    </a:p>
                  </a:txBody>
                  <a:tcPr/>
                </a:tc>
                <a:tc>
                  <a:txBody>
                    <a:bodyPr/>
                    <a:lstStyle/>
                    <a:p>
                      <a:r>
                        <a:rPr lang="en-US" sz="1400" dirty="0" smtClean="0">
                          <a:latin typeface="Calibri" panose="020F0502020204030204" pitchFamily="34" charset="0"/>
                          <a:cs typeface="Calibri" panose="020F0502020204030204" pitchFamily="34" charset="0"/>
                        </a:rPr>
                        <a:t>Are the parents familiar and comfortable with enrolment process? Do they know the service admin team details and the customer engagement officer contact details? Are the parents aware of the different forms such as booking form, change of details form </a:t>
                      </a:r>
                      <a:r>
                        <a:rPr lang="en-US" sz="1400" dirty="0" err="1" smtClean="0">
                          <a:latin typeface="Calibri" panose="020F0502020204030204" pitchFamily="34" charset="0"/>
                          <a:cs typeface="Calibri" panose="020F0502020204030204" pitchFamily="34" charset="0"/>
                        </a:rPr>
                        <a:t>etc</a:t>
                      </a:r>
                      <a:r>
                        <a:rPr lang="en-US" sz="1400" dirty="0" smtClean="0">
                          <a:latin typeface="Calibri" panose="020F0502020204030204" pitchFamily="34" charset="0"/>
                          <a:cs typeface="Calibri" panose="020F0502020204030204" pitchFamily="34" charset="0"/>
                        </a:rPr>
                        <a:t>? Do they need assistance with technology</a:t>
                      </a:r>
                      <a:r>
                        <a:rPr lang="en-US" sz="1400" baseline="0" dirty="0" smtClean="0">
                          <a:latin typeface="Calibri" panose="020F0502020204030204" pitchFamily="34" charset="0"/>
                          <a:cs typeface="Calibri" panose="020F0502020204030204" pitchFamily="34" charset="0"/>
                        </a:rPr>
                        <a:t> or language?   </a:t>
                      </a:r>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61174672"/>
                  </a:ext>
                </a:extLst>
              </a:tr>
              <a:tr h="462173">
                <a:tc vMerge="1">
                  <a:txBody>
                    <a:bodyPr/>
                    <a:lstStyle/>
                    <a:p>
                      <a:endParaRPr lang="en-AU" dirty="0"/>
                    </a:p>
                  </a:txBody>
                  <a:tcPr/>
                </a:tc>
                <a:tc>
                  <a:txBody>
                    <a:bodyPr/>
                    <a:lstStyle/>
                    <a:p>
                      <a:r>
                        <a:rPr lang="en-US" sz="1400" baseline="0" dirty="0" smtClean="0">
                          <a:latin typeface="Calibri" panose="020F0502020204030204" pitchFamily="34" charset="0"/>
                          <a:cs typeface="Calibri" panose="020F0502020204030204" pitchFamily="34" charset="0"/>
                        </a:rPr>
                        <a:t>Are the parents receiving a copy of newsletters, policy changes and other important announcements? Do they need assistance with understanding the billing cycle/ CCS? Are the parents aware of the support services such as early intervention, family violence, disability provided by Windermere? </a:t>
                      </a:r>
                      <a:endParaRPr lang="en-US" sz="1400"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36693103"/>
                  </a:ext>
                </a:extLst>
              </a:tr>
              <a:tr h="463629">
                <a:tc vMerge="1">
                  <a:txBody>
                    <a:bodyPr/>
                    <a:lstStyle/>
                    <a:p>
                      <a:endParaRPr lang="en-AU"/>
                    </a:p>
                  </a:txBody>
                  <a:tcPr/>
                </a:tc>
                <a:tc>
                  <a:txBody>
                    <a:bodyPr/>
                    <a:lstStyle/>
                    <a:p>
                      <a:r>
                        <a:rPr lang="en-US" sz="1400" baseline="0" dirty="0" smtClean="0">
                          <a:latin typeface="Calibri" panose="020F0502020204030204" pitchFamily="34" charset="0"/>
                          <a:cs typeface="Calibri" panose="020F0502020204030204" pitchFamily="34" charset="0"/>
                        </a:rPr>
                        <a:t>Do parents receive online communications in form of children’s observations and educational programs in timely manner? Are parents involved in any community events or celebrations at center or for any networking opportunities?   </a:t>
                      </a:r>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2478297"/>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646701976"/>
              </p:ext>
            </p:extLst>
          </p:nvPr>
        </p:nvGraphicFramePr>
        <p:xfrm>
          <a:off x="1245078" y="4578104"/>
          <a:ext cx="10685253" cy="1688799"/>
        </p:xfrm>
        <a:graphic>
          <a:graphicData uri="http://schemas.openxmlformats.org/drawingml/2006/table">
            <a:tbl>
              <a:tblPr firstRow="1" bandRow="1">
                <a:tableStyleId>{5C22544A-7EE6-4342-B048-85BDC9FD1C3A}</a:tableStyleId>
              </a:tblPr>
              <a:tblGrid>
                <a:gridCol w="1675872">
                  <a:extLst>
                    <a:ext uri="{9D8B030D-6E8A-4147-A177-3AD203B41FA5}">
                      <a16:colId xmlns:a16="http://schemas.microsoft.com/office/drawing/2014/main" val="1833036706"/>
                    </a:ext>
                  </a:extLst>
                </a:gridCol>
                <a:gridCol w="9009381">
                  <a:extLst>
                    <a:ext uri="{9D8B030D-6E8A-4147-A177-3AD203B41FA5}">
                      <a16:colId xmlns:a16="http://schemas.microsoft.com/office/drawing/2014/main" val="2569336938"/>
                    </a:ext>
                  </a:extLst>
                </a:gridCol>
              </a:tblGrid>
              <a:tr h="652479">
                <a:tc rowSpan="3">
                  <a:txBody>
                    <a:bodyPr/>
                    <a:lstStyle/>
                    <a:p>
                      <a:pPr algn="ctr"/>
                      <a:r>
                        <a:rPr lang="en-US" sz="1600" dirty="0" smtClean="0">
                          <a:latin typeface="Calibri" panose="020F0502020204030204" pitchFamily="34" charset="0"/>
                          <a:cs typeface="Calibri" panose="020F0502020204030204" pitchFamily="34" charset="0"/>
                        </a:rPr>
                        <a:t>6.1.2</a:t>
                      </a:r>
                    </a:p>
                    <a:p>
                      <a:pPr algn="ctr"/>
                      <a:r>
                        <a:rPr lang="en-US" sz="1600" dirty="0" smtClean="0">
                          <a:latin typeface="Calibri" panose="020F0502020204030204" pitchFamily="34" charset="0"/>
                          <a:cs typeface="Calibri" panose="020F0502020204030204" pitchFamily="34" charset="0"/>
                        </a:rPr>
                        <a:t>Parent views are respected and </a:t>
                      </a:r>
                    </a:p>
                    <a:p>
                      <a:pPr algn="ctr"/>
                      <a:r>
                        <a:rPr lang="en-US" sz="1600" dirty="0" smtClean="0">
                          <a:latin typeface="Calibri" panose="020F0502020204030204" pitchFamily="34" charset="0"/>
                          <a:cs typeface="Calibri" panose="020F0502020204030204" pitchFamily="34" charset="0"/>
                        </a:rPr>
                        <a:t>6.2.2</a:t>
                      </a:r>
                    </a:p>
                    <a:p>
                      <a:pPr algn="ctr"/>
                      <a:r>
                        <a:rPr lang="en-US" sz="1600" dirty="0" smtClean="0">
                          <a:latin typeface="Calibri" panose="020F0502020204030204" pitchFamily="34" charset="0"/>
                          <a:cs typeface="Calibri" panose="020F0502020204030204" pitchFamily="34" charset="0"/>
                        </a:rPr>
                        <a:t>Access and participation</a:t>
                      </a:r>
                      <a:endParaRPr lang="en-AU" sz="1600" dirty="0">
                        <a:latin typeface="Calibri" panose="020F0502020204030204" pitchFamily="34" charset="0"/>
                        <a:cs typeface="Calibri" panose="020F0502020204030204" pitchFamily="34" charset="0"/>
                      </a:endParaRPr>
                    </a:p>
                  </a:txBody>
                  <a:tcPr/>
                </a:tc>
                <a:tc>
                  <a:txBody>
                    <a:bodyPr/>
                    <a:lstStyle/>
                    <a:p>
                      <a:r>
                        <a:rPr lang="en-US" sz="1400" baseline="0" dirty="0" smtClean="0">
                          <a:latin typeface="Calibri" panose="020F0502020204030204" pitchFamily="34" charset="0"/>
                          <a:cs typeface="Calibri" panose="020F0502020204030204" pitchFamily="34" charset="0"/>
                        </a:rPr>
                        <a:t>Are the parents invited into the environment to observe, assess and contribute their opinions? Are parents feedbacks and suggestions considered? How are these communicated to parents?    </a:t>
                      </a:r>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61174672"/>
                  </a:ext>
                </a:extLst>
              </a:tr>
              <a:tr h="462173">
                <a:tc vMerge="1">
                  <a:txBody>
                    <a:bodyPr/>
                    <a:lstStyle/>
                    <a:p>
                      <a:endParaRPr lang="en-AU" dirty="0"/>
                    </a:p>
                  </a:txBody>
                  <a:tcPr/>
                </a:tc>
                <a:tc>
                  <a:txBody>
                    <a:bodyPr/>
                    <a:lstStyle/>
                    <a:p>
                      <a:r>
                        <a:rPr lang="en-US" sz="1400" baseline="0" dirty="0" smtClean="0">
                          <a:latin typeface="Calibri" panose="020F0502020204030204" pitchFamily="34" charset="0"/>
                          <a:cs typeface="Calibri" panose="020F0502020204030204" pitchFamily="34" charset="0"/>
                        </a:rPr>
                        <a:t>Is there a communication/ discussion about the diverse environment that might be there at home and ways to be more inclusive at center? Are parents involved in celebrations such as birthdays, festivals, end of year get together? </a:t>
                      </a:r>
                      <a:endParaRPr lang="en-US" sz="1400"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36693103"/>
                  </a:ext>
                </a:extLst>
              </a:tr>
              <a:tr h="463629">
                <a:tc vMerge="1">
                  <a:txBody>
                    <a:bodyPr/>
                    <a:lstStyle/>
                    <a:p>
                      <a:endParaRPr lang="en-AU"/>
                    </a:p>
                  </a:txBody>
                  <a:tcPr/>
                </a:tc>
                <a:tc>
                  <a:txBody>
                    <a:bodyPr/>
                    <a:lstStyle/>
                    <a:p>
                      <a:r>
                        <a:rPr lang="en-US" sz="1400" baseline="0" dirty="0" smtClean="0">
                          <a:latin typeface="Calibri" panose="020F0502020204030204" pitchFamily="34" charset="0"/>
                          <a:cs typeface="Calibri" panose="020F0502020204030204" pitchFamily="34" charset="0"/>
                        </a:rPr>
                        <a:t>Are the routines adjusted to accommodate parent’s views and ways of being? Are cultural considerations taken into account?    </a:t>
                      </a:r>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2478297"/>
                  </a:ext>
                </a:extLst>
              </a:tr>
            </a:tbl>
          </a:graphicData>
        </a:graphic>
      </p:graphicFrame>
    </p:spTree>
    <p:extLst>
      <p:ext uri="{BB962C8B-B14F-4D97-AF65-F5344CB8AC3E}">
        <p14:creationId xmlns:p14="http://schemas.microsoft.com/office/powerpoint/2010/main" val="386569958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16" presetClass="entr" presetSubtype="37"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37864" y="-75850"/>
            <a:ext cx="6620250" cy="1323439"/>
          </a:xfrm>
          <a:prstGeom prst="rect">
            <a:avLst/>
          </a:prstGeom>
          <a:noFill/>
        </p:spPr>
        <p:txBody>
          <a:bodyPr wrap="square" rtlCol="0" anchor="b">
            <a:spAutoFit/>
          </a:bodyPr>
          <a:lstStyle/>
          <a:p>
            <a:pPr>
              <a:lnSpc>
                <a:spcPct val="125000"/>
              </a:lnSpc>
            </a:pPr>
            <a:r>
              <a:rPr lang="en-US" sz="3200" dirty="0" smtClean="0">
                <a:solidFill>
                  <a:schemeClr val="tx1">
                    <a:lumMod val="65000"/>
                    <a:lumOff val="35000"/>
                  </a:schemeClr>
                </a:solidFill>
                <a:latin typeface="Calibri" panose="020F0502020204030204" pitchFamily="34" charset="0"/>
                <a:cs typeface="Calibri" panose="020F0502020204030204" pitchFamily="34" charset="0"/>
              </a:rPr>
              <a:t>QA 6 Collaborative partnerships with families and communities </a:t>
            </a:r>
            <a:endParaRPr lang="en-US" sz="3200" dirty="0">
              <a:solidFill>
                <a:schemeClr val="tx1">
                  <a:lumMod val="65000"/>
                  <a:lumOff val="35000"/>
                </a:schemeClr>
              </a:solidFill>
              <a:latin typeface="Calibri" panose="020F0502020204030204" pitchFamily="34" charset="0"/>
              <a:cs typeface="Calibri" panose="020F0502020204030204" pitchFamily="34" charset="0"/>
            </a:endParaRPr>
          </a:p>
        </p:txBody>
      </p:sp>
      <p:cxnSp>
        <p:nvCxnSpPr>
          <p:cNvPr id="5" name="Straight Connector 4"/>
          <p:cNvCxnSpPr/>
          <p:nvPr/>
        </p:nvCxnSpPr>
        <p:spPr>
          <a:xfrm>
            <a:off x="5936854" y="1322422"/>
            <a:ext cx="365760" cy="0"/>
          </a:xfrm>
          <a:prstGeom prst="line">
            <a:avLst/>
          </a:prstGeom>
          <a:ln w="63500" cap="rnd">
            <a:gradFill>
              <a:gsLst>
                <a:gs pos="0">
                  <a:schemeClr val="accent4"/>
                </a:gs>
                <a:gs pos="100000">
                  <a:schemeClr val="accent1"/>
                </a:gs>
              </a:gsLst>
              <a:lin ang="2700000" scaled="0"/>
            </a:gradFill>
            <a:roun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B26CCEE-4AEC-4462-ACB9-CED48F2D6AAF}"/>
              </a:ext>
            </a:extLst>
          </p:cNvPr>
          <p:cNvGrpSpPr/>
          <p:nvPr/>
        </p:nvGrpSpPr>
        <p:grpSpPr>
          <a:xfrm rot="2838935">
            <a:off x="-1098262" y="-5595917"/>
            <a:ext cx="5956770" cy="11191834"/>
            <a:chOff x="1088279" y="-318055"/>
            <a:chExt cx="5609677" cy="10539702"/>
          </a:xfrm>
          <a:gradFill flip="none" rotWithShape="1">
            <a:gsLst>
              <a:gs pos="0">
                <a:schemeClr val="accent2">
                  <a:lumMod val="5000"/>
                  <a:lumOff val="95000"/>
                </a:schemeClr>
              </a:gs>
              <a:gs pos="50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grpSpPr>
        <p:grpSp>
          <p:nvGrpSpPr>
            <p:cNvPr id="8" name="Group 7">
              <a:extLst>
                <a:ext uri="{FF2B5EF4-FFF2-40B4-BE49-F238E27FC236}">
                  <a16:creationId xmlns:a16="http://schemas.microsoft.com/office/drawing/2014/main" id="{FDE05A9F-F6BF-40C7-BA98-E64807D59A7D}"/>
                </a:ext>
              </a:extLst>
            </p:cNvPr>
            <p:cNvGrpSpPr/>
            <p:nvPr/>
          </p:nvGrpSpPr>
          <p:grpSpPr>
            <a:xfrm rot="18900000">
              <a:off x="2815913" y="-318055"/>
              <a:ext cx="2154411" cy="5609677"/>
              <a:chOff x="1615265" y="365759"/>
              <a:chExt cx="2154411" cy="5609677"/>
            </a:xfrm>
            <a:grpFill/>
          </p:grpSpPr>
          <p:sp>
            <p:nvSpPr>
              <p:cNvPr id="23" name="Oval 22">
                <a:extLst>
                  <a:ext uri="{FF2B5EF4-FFF2-40B4-BE49-F238E27FC236}">
                    <a16:creationId xmlns:a16="http://schemas.microsoft.com/office/drawing/2014/main" id="{DBF5D012-02D4-46C9-A406-FC04E64B513C}"/>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24" name="Group 23">
                <a:extLst>
                  <a:ext uri="{FF2B5EF4-FFF2-40B4-BE49-F238E27FC236}">
                    <a16:creationId xmlns:a16="http://schemas.microsoft.com/office/drawing/2014/main" id="{9434D4AF-8011-457A-9622-8BD4BD4ED53D}"/>
                  </a:ext>
                </a:extLst>
              </p:cNvPr>
              <p:cNvGrpSpPr/>
              <p:nvPr/>
            </p:nvGrpSpPr>
            <p:grpSpPr>
              <a:xfrm>
                <a:off x="1844378" y="2099144"/>
                <a:ext cx="1684679" cy="2142907"/>
                <a:chOff x="1781096" y="3505436"/>
                <a:chExt cx="1873901" cy="2010322"/>
              </a:xfrm>
              <a:grpFill/>
            </p:grpSpPr>
            <p:sp>
              <p:nvSpPr>
                <p:cNvPr id="26" name="Freeform 10">
                  <a:extLst>
                    <a:ext uri="{FF2B5EF4-FFF2-40B4-BE49-F238E27FC236}">
                      <a16:creationId xmlns:a16="http://schemas.microsoft.com/office/drawing/2014/main" id="{98D99D52-9AE8-421A-A7B3-3AA96462CD0C}"/>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7" name="Freeform 10">
                  <a:extLst>
                    <a:ext uri="{FF2B5EF4-FFF2-40B4-BE49-F238E27FC236}">
                      <a16:creationId xmlns:a16="http://schemas.microsoft.com/office/drawing/2014/main" id="{9AEFFC0B-F8A0-451A-9437-1AA2C01B6A8D}"/>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5" name="Oval 24">
                <a:extLst>
                  <a:ext uri="{FF2B5EF4-FFF2-40B4-BE49-F238E27FC236}">
                    <a16:creationId xmlns:a16="http://schemas.microsoft.com/office/drawing/2014/main" id="{4986DB1B-2219-4B6B-A8A1-B3A7953826F3}"/>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9" name="Group 8">
              <a:extLst>
                <a:ext uri="{FF2B5EF4-FFF2-40B4-BE49-F238E27FC236}">
                  <a16:creationId xmlns:a16="http://schemas.microsoft.com/office/drawing/2014/main" id="{00ED91E1-EE6D-442B-B4A8-B9FF29472ED6}"/>
                </a:ext>
              </a:extLst>
            </p:cNvPr>
            <p:cNvGrpSpPr/>
            <p:nvPr/>
          </p:nvGrpSpPr>
          <p:grpSpPr>
            <a:xfrm rot="13500000">
              <a:off x="2815912" y="2133322"/>
              <a:ext cx="2154411" cy="5609677"/>
              <a:chOff x="1615265" y="365759"/>
              <a:chExt cx="2154411" cy="5609677"/>
            </a:xfrm>
            <a:grpFill/>
          </p:grpSpPr>
          <p:sp>
            <p:nvSpPr>
              <p:cNvPr id="18" name="Oval 17">
                <a:extLst>
                  <a:ext uri="{FF2B5EF4-FFF2-40B4-BE49-F238E27FC236}">
                    <a16:creationId xmlns:a16="http://schemas.microsoft.com/office/drawing/2014/main" id="{58B9986D-C5DC-426A-A1C6-FB2763A0ADE8}"/>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9" name="Group 18">
                <a:extLst>
                  <a:ext uri="{FF2B5EF4-FFF2-40B4-BE49-F238E27FC236}">
                    <a16:creationId xmlns:a16="http://schemas.microsoft.com/office/drawing/2014/main" id="{313078F7-BFFC-4A33-9C14-D4599ACC7519}"/>
                  </a:ext>
                </a:extLst>
              </p:cNvPr>
              <p:cNvGrpSpPr/>
              <p:nvPr/>
            </p:nvGrpSpPr>
            <p:grpSpPr>
              <a:xfrm>
                <a:off x="1844378" y="2099144"/>
                <a:ext cx="1684679" cy="2142907"/>
                <a:chOff x="1781096" y="3505436"/>
                <a:chExt cx="1873901" cy="2010322"/>
              </a:xfrm>
              <a:grpFill/>
            </p:grpSpPr>
            <p:sp>
              <p:nvSpPr>
                <p:cNvPr id="21" name="Freeform 10">
                  <a:extLst>
                    <a:ext uri="{FF2B5EF4-FFF2-40B4-BE49-F238E27FC236}">
                      <a16:creationId xmlns:a16="http://schemas.microsoft.com/office/drawing/2014/main" id="{97D4E584-FB5B-4CD4-8805-DB5109ED03EE}"/>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2" name="Freeform 10">
                  <a:extLst>
                    <a:ext uri="{FF2B5EF4-FFF2-40B4-BE49-F238E27FC236}">
                      <a16:creationId xmlns:a16="http://schemas.microsoft.com/office/drawing/2014/main" id="{7199710B-B201-4246-893D-C28584078F6F}"/>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0" name="Oval 19">
                <a:extLst>
                  <a:ext uri="{FF2B5EF4-FFF2-40B4-BE49-F238E27FC236}">
                    <a16:creationId xmlns:a16="http://schemas.microsoft.com/office/drawing/2014/main" id="{DA9F2D74-BD61-44BB-B470-55BEA05EA076}"/>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0" name="Freeform 10">
              <a:extLst>
                <a:ext uri="{FF2B5EF4-FFF2-40B4-BE49-F238E27FC236}">
                  <a16:creationId xmlns:a16="http://schemas.microsoft.com/office/drawing/2014/main" id="{1E4C30B7-0E37-4EE8-B081-F32831AF1269}"/>
                </a:ext>
              </a:extLst>
            </p:cNvPr>
            <p:cNvSpPr>
              <a:spLocks/>
            </p:cNvSpPr>
            <p:nvPr/>
          </p:nvSpPr>
          <p:spPr bwMode="auto">
            <a:xfrm rot="16200000">
              <a:off x="3098438" y="3496564"/>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nvGrpSpPr>
            <p:cNvPr id="11" name="Group 10">
              <a:extLst>
                <a:ext uri="{FF2B5EF4-FFF2-40B4-BE49-F238E27FC236}">
                  <a16:creationId xmlns:a16="http://schemas.microsoft.com/office/drawing/2014/main" id="{F829269B-D380-44D4-AA50-8BFD6FFDE27A}"/>
                </a:ext>
              </a:extLst>
            </p:cNvPr>
            <p:cNvGrpSpPr/>
            <p:nvPr/>
          </p:nvGrpSpPr>
          <p:grpSpPr>
            <a:xfrm rot="18900000">
              <a:off x="2824045" y="4611970"/>
              <a:ext cx="2154411" cy="5609677"/>
              <a:chOff x="1615265" y="365759"/>
              <a:chExt cx="2154411" cy="5609677"/>
            </a:xfrm>
            <a:grpFill/>
          </p:grpSpPr>
          <p:sp>
            <p:nvSpPr>
              <p:cNvPr id="13" name="Oval 12">
                <a:extLst>
                  <a:ext uri="{FF2B5EF4-FFF2-40B4-BE49-F238E27FC236}">
                    <a16:creationId xmlns:a16="http://schemas.microsoft.com/office/drawing/2014/main" id="{724ED544-8E4B-4516-BC22-BF67291C15DB}"/>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4" name="Group 13">
                <a:extLst>
                  <a:ext uri="{FF2B5EF4-FFF2-40B4-BE49-F238E27FC236}">
                    <a16:creationId xmlns:a16="http://schemas.microsoft.com/office/drawing/2014/main" id="{643B7056-3D3C-4DCA-8841-3A57256622D9}"/>
                  </a:ext>
                </a:extLst>
              </p:cNvPr>
              <p:cNvGrpSpPr/>
              <p:nvPr/>
            </p:nvGrpSpPr>
            <p:grpSpPr>
              <a:xfrm>
                <a:off x="1844378" y="2099144"/>
                <a:ext cx="1684679" cy="2142907"/>
                <a:chOff x="1781096" y="3505436"/>
                <a:chExt cx="1873901" cy="2010322"/>
              </a:xfrm>
              <a:grpFill/>
            </p:grpSpPr>
            <p:sp>
              <p:nvSpPr>
                <p:cNvPr id="16" name="Freeform 10">
                  <a:extLst>
                    <a:ext uri="{FF2B5EF4-FFF2-40B4-BE49-F238E27FC236}">
                      <a16:creationId xmlns:a16="http://schemas.microsoft.com/office/drawing/2014/main" id="{4951AD9B-AECD-422F-A9FF-81E4E2AF1F8A}"/>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17" name="Freeform 10">
                  <a:extLst>
                    <a:ext uri="{FF2B5EF4-FFF2-40B4-BE49-F238E27FC236}">
                      <a16:creationId xmlns:a16="http://schemas.microsoft.com/office/drawing/2014/main" id="{5FC18763-D863-4126-885D-F185D287AD95}"/>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15" name="Oval 14">
                <a:extLst>
                  <a:ext uri="{FF2B5EF4-FFF2-40B4-BE49-F238E27FC236}">
                    <a16:creationId xmlns:a16="http://schemas.microsoft.com/office/drawing/2014/main" id="{929BB849-DB10-43F7-9430-A1CB34D0C65A}"/>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2" name="Freeform 10">
              <a:extLst>
                <a:ext uri="{FF2B5EF4-FFF2-40B4-BE49-F238E27FC236}">
                  <a16:creationId xmlns:a16="http://schemas.microsoft.com/office/drawing/2014/main" id="{12E3258E-53B5-4C9D-8D14-0D031AB0AF0B}"/>
                </a:ext>
              </a:extLst>
            </p:cNvPr>
            <p:cNvSpPr>
              <a:spLocks/>
            </p:cNvSpPr>
            <p:nvPr/>
          </p:nvSpPr>
          <p:spPr bwMode="auto">
            <a:xfrm rot="5400000">
              <a:off x="2962579" y="5911079"/>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graphicFrame>
        <p:nvGraphicFramePr>
          <p:cNvPr id="29" name="Table 28"/>
          <p:cNvGraphicFramePr>
            <a:graphicFrameLocks noGrp="1"/>
          </p:cNvGraphicFramePr>
          <p:nvPr>
            <p:extLst>
              <p:ext uri="{D42A27DB-BD31-4B8C-83A1-F6EECF244321}">
                <p14:modId xmlns:p14="http://schemas.microsoft.com/office/powerpoint/2010/main" val="3724665246"/>
              </p:ext>
            </p:extLst>
          </p:nvPr>
        </p:nvGraphicFramePr>
        <p:xfrm>
          <a:off x="1183711" y="3768515"/>
          <a:ext cx="10685253" cy="1981200"/>
        </p:xfrm>
        <a:graphic>
          <a:graphicData uri="http://schemas.openxmlformats.org/drawingml/2006/table">
            <a:tbl>
              <a:tblPr firstRow="1" bandRow="1">
                <a:tableStyleId>{5C22544A-7EE6-4342-B048-85BDC9FD1C3A}</a:tableStyleId>
              </a:tblPr>
              <a:tblGrid>
                <a:gridCol w="1675872">
                  <a:extLst>
                    <a:ext uri="{9D8B030D-6E8A-4147-A177-3AD203B41FA5}">
                      <a16:colId xmlns:a16="http://schemas.microsoft.com/office/drawing/2014/main" val="1833036706"/>
                    </a:ext>
                  </a:extLst>
                </a:gridCol>
                <a:gridCol w="9009381">
                  <a:extLst>
                    <a:ext uri="{9D8B030D-6E8A-4147-A177-3AD203B41FA5}">
                      <a16:colId xmlns:a16="http://schemas.microsoft.com/office/drawing/2014/main" val="2569336938"/>
                    </a:ext>
                  </a:extLst>
                </a:gridCol>
              </a:tblGrid>
              <a:tr h="652479">
                <a:tc rowSpan="3">
                  <a:txBody>
                    <a:bodyPr/>
                    <a:lstStyle/>
                    <a:p>
                      <a:pPr algn="ctr"/>
                      <a:r>
                        <a:rPr lang="en-US" sz="1600" dirty="0" smtClean="0">
                          <a:latin typeface="Calibri" panose="020F0502020204030204" pitchFamily="34" charset="0"/>
                          <a:cs typeface="Calibri" panose="020F0502020204030204" pitchFamily="34" charset="0"/>
                        </a:rPr>
                        <a:t>6.2.3</a:t>
                      </a:r>
                    </a:p>
                    <a:p>
                      <a:pPr algn="ctr"/>
                      <a:r>
                        <a:rPr lang="en-US" sz="1600" dirty="0" smtClean="0">
                          <a:latin typeface="Calibri" panose="020F0502020204030204" pitchFamily="34" charset="0"/>
                          <a:cs typeface="Calibri" panose="020F0502020204030204" pitchFamily="34" charset="0"/>
                        </a:rPr>
                        <a:t>Community engagement</a:t>
                      </a:r>
                      <a:endParaRPr lang="en-AU" sz="1600" dirty="0">
                        <a:latin typeface="Calibri" panose="020F0502020204030204" pitchFamily="34" charset="0"/>
                        <a:cs typeface="Calibri" panose="020F0502020204030204" pitchFamily="34" charset="0"/>
                      </a:endParaRPr>
                    </a:p>
                  </a:txBody>
                  <a:tcPr/>
                </a:tc>
                <a:tc>
                  <a:txBody>
                    <a:bodyPr/>
                    <a:lstStyle/>
                    <a:p>
                      <a:r>
                        <a:rPr lang="en-US" sz="1400" baseline="0" dirty="0" smtClean="0">
                          <a:latin typeface="Calibri" panose="020F0502020204030204" pitchFamily="34" charset="0"/>
                          <a:cs typeface="Calibri" panose="020F0502020204030204" pitchFamily="34" charset="0"/>
                        </a:rPr>
                        <a:t>Do you have regular incursions and excursions? Are they pre planned and parents have made aware of these? What factors do you consider when choosing an excursion? Do you attend play groups?, if yes why?   Do you like doing play dates with other educators? Do you engage with educators from other service for brainstorming?  </a:t>
                      </a:r>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61174672"/>
                  </a:ext>
                </a:extLst>
              </a:tr>
              <a:tr h="462173">
                <a:tc vMerge="1">
                  <a:txBody>
                    <a:bodyPr/>
                    <a:lstStyle/>
                    <a:p>
                      <a:endParaRPr lang="en-AU" dirty="0"/>
                    </a:p>
                  </a:txBody>
                  <a:tcPr/>
                </a:tc>
                <a:tc>
                  <a:txBody>
                    <a:bodyPr/>
                    <a:lstStyle/>
                    <a:p>
                      <a:r>
                        <a:rPr lang="en-US" sz="1400" baseline="0" dirty="0" smtClean="0">
                          <a:latin typeface="Calibri" panose="020F0502020204030204" pitchFamily="34" charset="0"/>
                          <a:cs typeface="Calibri" panose="020F0502020204030204" pitchFamily="34" charset="0"/>
                        </a:rPr>
                        <a:t>Do you keep yourself up to date with local community and council events? How often do you engage children and families in any social/ cultural/ linguistic event?</a:t>
                      </a:r>
                      <a:endParaRPr lang="en-US" sz="1400"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36693103"/>
                  </a:ext>
                </a:extLst>
              </a:tr>
              <a:tr h="463629">
                <a:tc vMerge="1">
                  <a:txBody>
                    <a:bodyPr/>
                    <a:lstStyle/>
                    <a:p>
                      <a:endParaRPr lang="en-AU"/>
                    </a:p>
                  </a:txBody>
                  <a:tcPr/>
                </a:tc>
                <a:tc>
                  <a:txBody>
                    <a:bodyPr/>
                    <a:lstStyle/>
                    <a:p>
                      <a:r>
                        <a:rPr lang="en-US" sz="1400" baseline="0" dirty="0" smtClean="0">
                          <a:latin typeface="Calibri" panose="020F0502020204030204" pitchFamily="34" charset="0"/>
                          <a:cs typeface="Calibri" panose="020F0502020204030204" pitchFamily="34" charset="0"/>
                        </a:rPr>
                        <a:t>Are you member of any community groups? Do you initiate any drives such as cleanliness drive in local park? Do you support and actively participate in any cause such as sustainability awareness? Wheelchair recycling project? Wildlife conservation drive?     </a:t>
                      </a:r>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2478297"/>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4269373073"/>
              </p:ext>
            </p:extLst>
          </p:nvPr>
        </p:nvGraphicFramePr>
        <p:xfrm>
          <a:off x="1212886" y="1669852"/>
          <a:ext cx="10680042" cy="1676400"/>
        </p:xfrm>
        <a:graphic>
          <a:graphicData uri="http://schemas.openxmlformats.org/drawingml/2006/table">
            <a:tbl>
              <a:tblPr firstRow="1" bandRow="1">
                <a:tableStyleId>{5C22544A-7EE6-4342-B048-85BDC9FD1C3A}</a:tableStyleId>
              </a:tblPr>
              <a:tblGrid>
                <a:gridCol w="1648280">
                  <a:extLst>
                    <a:ext uri="{9D8B030D-6E8A-4147-A177-3AD203B41FA5}">
                      <a16:colId xmlns:a16="http://schemas.microsoft.com/office/drawing/2014/main" val="366840591"/>
                    </a:ext>
                  </a:extLst>
                </a:gridCol>
                <a:gridCol w="9031762">
                  <a:extLst>
                    <a:ext uri="{9D8B030D-6E8A-4147-A177-3AD203B41FA5}">
                      <a16:colId xmlns:a16="http://schemas.microsoft.com/office/drawing/2014/main" val="3508839103"/>
                    </a:ext>
                  </a:extLst>
                </a:gridCol>
              </a:tblGrid>
              <a:tr h="370840">
                <a:tc rowSpan="2">
                  <a:txBody>
                    <a:bodyPr/>
                    <a:lstStyle/>
                    <a:p>
                      <a:pPr algn="ctr"/>
                      <a:endParaRPr lang="en-US" sz="1400" dirty="0" smtClean="0">
                        <a:latin typeface="Calibri" panose="020F0502020204030204" pitchFamily="34" charset="0"/>
                        <a:cs typeface="Calibri" panose="020F0502020204030204" pitchFamily="34" charset="0"/>
                      </a:endParaRPr>
                    </a:p>
                    <a:p>
                      <a:pPr algn="ctr"/>
                      <a:r>
                        <a:rPr lang="en-US" sz="1400" dirty="0" smtClean="0">
                          <a:latin typeface="Calibri" panose="020F0502020204030204" pitchFamily="34" charset="0"/>
                          <a:cs typeface="Calibri" panose="020F0502020204030204" pitchFamily="34" charset="0"/>
                        </a:rPr>
                        <a:t>6.2.1</a:t>
                      </a:r>
                    </a:p>
                    <a:p>
                      <a:pPr algn="ctr"/>
                      <a:r>
                        <a:rPr lang="en-US" sz="1400" dirty="0" smtClean="0">
                          <a:latin typeface="Calibri" panose="020F0502020204030204" pitchFamily="34" charset="0"/>
                          <a:cs typeface="Calibri" panose="020F0502020204030204" pitchFamily="34" charset="0"/>
                        </a:rPr>
                        <a:t>Transitions</a:t>
                      </a:r>
                      <a:endParaRPr lang="en-AU" sz="1400" dirty="0">
                        <a:latin typeface="Calibri" panose="020F0502020204030204" pitchFamily="34" charset="0"/>
                        <a:cs typeface="Calibri" panose="020F0502020204030204" pitchFamily="34" charset="0"/>
                      </a:endParaRPr>
                    </a:p>
                  </a:txBody>
                  <a:tcPr/>
                </a:tc>
                <a:tc>
                  <a:txBody>
                    <a:bodyPr/>
                    <a:lstStyle/>
                    <a:p>
                      <a:r>
                        <a:rPr lang="en-US" sz="1400" dirty="0" smtClean="0">
                          <a:latin typeface="Calibri" panose="020F0502020204030204" pitchFamily="34" charset="0"/>
                          <a:cs typeface="Calibri" panose="020F0502020204030204" pitchFamily="34" charset="0"/>
                        </a:rPr>
                        <a:t>Is continuity maintained wherever possible to transition the child from one space to another or from one routine to another? Are routines designed in a way to accommodate changes easily? Is</a:t>
                      </a:r>
                      <a:r>
                        <a:rPr lang="en-US" sz="1400" baseline="0" dirty="0" smtClean="0">
                          <a:latin typeface="Calibri" panose="020F0502020204030204" pitchFamily="34" charset="0"/>
                          <a:cs typeface="Calibri" panose="020F0502020204030204" pitchFamily="34" charset="0"/>
                        </a:rPr>
                        <a:t> toilet training a relaxing and comfortable experience for the child? The timeline decided for the transition is done in consultation with the parents? Could the timeline be adjusted depending on each child’s situation?    </a:t>
                      </a:r>
                      <a:endParaRPr lang="en-AU"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19297000"/>
                  </a:ext>
                </a:extLst>
              </a:tr>
              <a:tr h="370840">
                <a:tc vMerge="1">
                  <a:txBody>
                    <a:bodyPr/>
                    <a:lstStyle/>
                    <a:p>
                      <a:endParaRPr lang="en-AU" dirty="0"/>
                    </a:p>
                  </a:txBody>
                  <a:tcPr/>
                </a:tc>
                <a:tc>
                  <a:txBody>
                    <a:bodyPr/>
                    <a:lstStyle/>
                    <a:p>
                      <a:r>
                        <a:rPr lang="en-US" sz="1400" baseline="0" dirty="0" smtClean="0">
                          <a:latin typeface="Calibri" panose="020F0502020204030204" pitchFamily="34" charset="0"/>
                          <a:cs typeface="Calibri" panose="020F0502020204030204" pitchFamily="34" charset="0"/>
                        </a:rPr>
                        <a:t>Have you made the parents aware of the stages of transition? Have you taken their opinions into considerations? Are their any barriers to transitions? If yes, have you asked a parent to help? Have you consulted a coordinator for support? Are any trainings/ resources researched for support?</a:t>
                      </a:r>
                      <a:endParaRPr lang="en-US" sz="1400"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39366320"/>
                  </a:ext>
                </a:extLst>
              </a:tr>
            </a:tbl>
          </a:graphicData>
        </a:graphic>
      </p:graphicFrame>
    </p:spTree>
    <p:extLst>
      <p:ext uri="{BB962C8B-B14F-4D97-AF65-F5344CB8AC3E}">
        <p14:creationId xmlns:p14="http://schemas.microsoft.com/office/powerpoint/2010/main" val="123329759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16" presetClass="entr" presetSubtype="37"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37864" y="585228"/>
            <a:ext cx="6620250" cy="662361"/>
          </a:xfrm>
          <a:prstGeom prst="rect">
            <a:avLst/>
          </a:prstGeom>
          <a:noFill/>
        </p:spPr>
        <p:txBody>
          <a:bodyPr wrap="square" rtlCol="0" anchor="b">
            <a:spAutoFit/>
          </a:bodyPr>
          <a:lstStyle/>
          <a:p>
            <a:pPr>
              <a:lnSpc>
                <a:spcPct val="125000"/>
              </a:lnSpc>
            </a:pPr>
            <a:r>
              <a:rPr lang="en-US" sz="3200" dirty="0" smtClean="0">
                <a:solidFill>
                  <a:schemeClr val="tx1">
                    <a:lumMod val="65000"/>
                    <a:lumOff val="35000"/>
                  </a:schemeClr>
                </a:solidFill>
                <a:latin typeface="Calibri" panose="020F0502020204030204" pitchFamily="34" charset="0"/>
                <a:cs typeface="Calibri" panose="020F0502020204030204" pitchFamily="34" charset="0"/>
              </a:rPr>
              <a:t>Questions </a:t>
            </a:r>
            <a:endParaRPr lang="en-US" sz="3200" dirty="0">
              <a:solidFill>
                <a:schemeClr val="tx1">
                  <a:lumMod val="65000"/>
                  <a:lumOff val="35000"/>
                </a:schemeClr>
              </a:solidFill>
              <a:latin typeface="Calibri" panose="020F0502020204030204" pitchFamily="34" charset="0"/>
              <a:cs typeface="Calibri" panose="020F0502020204030204" pitchFamily="34" charset="0"/>
            </a:endParaRPr>
          </a:p>
        </p:txBody>
      </p:sp>
      <p:cxnSp>
        <p:nvCxnSpPr>
          <p:cNvPr id="5" name="Straight Connector 4"/>
          <p:cNvCxnSpPr/>
          <p:nvPr/>
        </p:nvCxnSpPr>
        <p:spPr>
          <a:xfrm>
            <a:off x="5936854" y="1322422"/>
            <a:ext cx="365760" cy="0"/>
          </a:xfrm>
          <a:prstGeom prst="line">
            <a:avLst/>
          </a:prstGeom>
          <a:ln w="63500" cap="rnd">
            <a:gradFill>
              <a:gsLst>
                <a:gs pos="0">
                  <a:schemeClr val="accent4"/>
                </a:gs>
                <a:gs pos="100000">
                  <a:schemeClr val="accent1"/>
                </a:gs>
              </a:gsLst>
              <a:lin ang="2700000" scaled="0"/>
            </a:gradFill>
            <a:roun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B26CCEE-4AEC-4462-ACB9-CED48F2D6AAF}"/>
              </a:ext>
            </a:extLst>
          </p:cNvPr>
          <p:cNvGrpSpPr/>
          <p:nvPr/>
        </p:nvGrpSpPr>
        <p:grpSpPr>
          <a:xfrm rot="2838935">
            <a:off x="-1098262" y="-5595917"/>
            <a:ext cx="5956770" cy="11191834"/>
            <a:chOff x="1088279" y="-318055"/>
            <a:chExt cx="5609677" cy="10539702"/>
          </a:xfrm>
          <a:gradFill flip="none" rotWithShape="1">
            <a:gsLst>
              <a:gs pos="0">
                <a:schemeClr val="accent2">
                  <a:lumMod val="5000"/>
                  <a:lumOff val="95000"/>
                </a:schemeClr>
              </a:gs>
              <a:gs pos="50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grpSpPr>
        <p:grpSp>
          <p:nvGrpSpPr>
            <p:cNvPr id="8" name="Group 7">
              <a:extLst>
                <a:ext uri="{FF2B5EF4-FFF2-40B4-BE49-F238E27FC236}">
                  <a16:creationId xmlns:a16="http://schemas.microsoft.com/office/drawing/2014/main" id="{FDE05A9F-F6BF-40C7-BA98-E64807D59A7D}"/>
                </a:ext>
              </a:extLst>
            </p:cNvPr>
            <p:cNvGrpSpPr/>
            <p:nvPr/>
          </p:nvGrpSpPr>
          <p:grpSpPr>
            <a:xfrm rot="18900000">
              <a:off x="2815913" y="-318055"/>
              <a:ext cx="2154411" cy="5609677"/>
              <a:chOff x="1615265" y="365759"/>
              <a:chExt cx="2154411" cy="5609677"/>
            </a:xfrm>
            <a:grpFill/>
          </p:grpSpPr>
          <p:sp>
            <p:nvSpPr>
              <p:cNvPr id="23" name="Oval 22">
                <a:extLst>
                  <a:ext uri="{FF2B5EF4-FFF2-40B4-BE49-F238E27FC236}">
                    <a16:creationId xmlns:a16="http://schemas.microsoft.com/office/drawing/2014/main" id="{DBF5D012-02D4-46C9-A406-FC04E64B513C}"/>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24" name="Group 23">
                <a:extLst>
                  <a:ext uri="{FF2B5EF4-FFF2-40B4-BE49-F238E27FC236}">
                    <a16:creationId xmlns:a16="http://schemas.microsoft.com/office/drawing/2014/main" id="{9434D4AF-8011-457A-9622-8BD4BD4ED53D}"/>
                  </a:ext>
                </a:extLst>
              </p:cNvPr>
              <p:cNvGrpSpPr/>
              <p:nvPr/>
            </p:nvGrpSpPr>
            <p:grpSpPr>
              <a:xfrm>
                <a:off x="1844378" y="2099144"/>
                <a:ext cx="1684679" cy="2142907"/>
                <a:chOff x="1781096" y="3505436"/>
                <a:chExt cx="1873901" cy="2010322"/>
              </a:xfrm>
              <a:grpFill/>
            </p:grpSpPr>
            <p:sp>
              <p:nvSpPr>
                <p:cNvPr id="26" name="Freeform 10">
                  <a:extLst>
                    <a:ext uri="{FF2B5EF4-FFF2-40B4-BE49-F238E27FC236}">
                      <a16:creationId xmlns:a16="http://schemas.microsoft.com/office/drawing/2014/main" id="{98D99D52-9AE8-421A-A7B3-3AA96462CD0C}"/>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7" name="Freeform 10">
                  <a:extLst>
                    <a:ext uri="{FF2B5EF4-FFF2-40B4-BE49-F238E27FC236}">
                      <a16:creationId xmlns:a16="http://schemas.microsoft.com/office/drawing/2014/main" id="{9AEFFC0B-F8A0-451A-9437-1AA2C01B6A8D}"/>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5" name="Oval 24">
                <a:extLst>
                  <a:ext uri="{FF2B5EF4-FFF2-40B4-BE49-F238E27FC236}">
                    <a16:creationId xmlns:a16="http://schemas.microsoft.com/office/drawing/2014/main" id="{4986DB1B-2219-4B6B-A8A1-B3A7953826F3}"/>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9" name="Group 8">
              <a:extLst>
                <a:ext uri="{FF2B5EF4-FFF2-40B4-BE49-F238E27FC236}">
                  <a16:creationId xmlns:a16="http://schemas.microsoft.com/office/drawing/2014/main" id="{00ED91E1-EE6D-442B-B4A8-B9FF29472ED6}"/>
                </a:ext>
              </a:extLst>
            </p:cNvPr>
            <p:cNvGrpSpPr/>
            <p:nvPr/>
          </p:nvGrpSpPr>
          <p:grpSpPr>
            <a:xfrm rot="13500000">
              <a:off x="2815912" y="2133322"/>
              <a:ext cx="2154411" cy="5609677"/>
              <a:chOff x="1615265" y="365759"/>
              <a:chExt cx="2154411" cy="5609677"/>
            </a:xfrm>
            <a:grpFill/>
          </p:grpSpPr>
          <p:sp>
            <p:nvSpPr>
              <p:cNvPr id="18" name="Oval 17">
                <a:extLst>
                  <a:ext uri="{FF2B5EF4-FFF2-40B4-BE49-F238E27FC236}">
                    <a16:creationId xmlns:a16="http://schemas.microsoft.com/office/drawing/2014/main" id="{58B9986D-C5DC-426A-A1C6-FB2763A0ADE8}"/>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9" name="Group 18">
                <a:extLst>
                  <a:ext uri="{FF2B5EF4-FFF2-40B4-BE49-F238E27FC236}">
                    <a16:creationId xmlns:a16="http://schemas.microsoft.com/office/drawing/2014/main" id="{313078F7-BFFC-4A33-9C14-D4599ACC7519}"/>
                  </a:ext>
                </a:extLst>
              </p:cNvPr>
              <p:cNvGrpSpPr/>
              <p:nvPr/>
            </p:nvGrpSpPr>
            <p:grpSpPr>
              <a:xfrm>
                <a:off x="1844378" y="2099144"/>
                <a:ext cx="1684679" cy="2142907"/>
                <a:chOff x="1781096" y="3505436"/>
                <a:chExt cx="1873901" cy="2010322"/>
              </a:xfrm>
              <a:grpFill/>
            </p:grpSpPr>
            <p:sp>
              <p:nvSpPr>
                <p:cNvPr id="21" name="Freeform 10">
                  <a:extLst>
                    <a:ext uri="{FF2B5EF4-FFF2-40B4-BE49-F238E27FC236}">
                      <a16:creationId xmlns:a16="http://schemas.microsoft.com/office/drawing/2014/main" id="{97D4E584-FB5B-4CD4-8805-DB5109ED03EE}"/>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2" name="Freeform 10">
                  <a:extLst>
                    <a:ext uri="{FF2B5EF4-FFF2-40B4-BE49-F238E27FC236}">
                      <a16:creationId xmlns:a16="http://schemas.microsoft.com/office/drawing/2014/main" id="{7199710B-B201-4246-893D-C28584078F6F}"/>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0" name="Oval 19">
                <a:extLst>
                  <a:ext uri="{FF2B5EF4-FFF2-40B4-BE49-F238E27FC236}">
                    <a16:creationId xmlns:a16="http://schemas.microsoft.com/office/drawing/2014/main" id="{DA9F2D74-BD61-44BB-B470-55BEA05EA076}"/>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0" name="Freeform 10">
              <a:extLst>
                <a:ext uri="{FF2B5EF4-FFF2-40B4-BE49-F238E27FC236}">
                  <a16:creationId xmlns:a16="http://schemas.microsoft.com/office/drawing/2014/main" id="{1E4C30B7-0E37-4EE8-B081-F32831AF1269}"/>
                </a:ext>
              </a:extLst>
            </p:cNvPr>
            <p:cNvSpPr>
              <a:spLocks/>
            </p:cNvSpPr>
            <p:nvPr/>
          </p:nvSpPr>
          <p:spPr bwMode="auto">
            <a:xfrm rot="16200000">
              <a:off x="3098438" y="3496564"/>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nvGrpSpPr>
            <p:cNvPr id="11" name="Group 10">
              <a:extLst>
                <a:ext uri="{FF2B5EF4-FFF2-40B4-BE49-F238E27FC236}">
                  <a16:creationId xmlns:a16="http://schemas.microsoft.com/office/drawing/2014/main" id="{F829269B-D380-44D4-AA50-8BFD6FFDE27A}"/>
                </a:ext>
              </a:extLst>
            </p:cNvPr>
            <p:cNvGrpSpPr/>
            <p:nvPr/>
          </p:nvGrpSpPr>
          <p:grpSpPr>
            <a:xfrm rot="18900000">
              <a:off x="2824045" y="4611970"/>
              <a:ext cx="2154411" cy="5609677"/>
              <a:chOff x="1615265" y="365759"/>
              <a:chExt cx="2154411" cy="5609677"/>
            </a:xfrm>
            <a:grpFill/>
          </p:grpSpPr>
          <p:sp>
            <p:nvSpPr>
              <p:cNvPr id="13" name="Oval 12">
                <a:extLst>
                  <a:ext uri="{FF2B5EF4-FFF2-40B4-BE49-F238E27FC236}">
                    <a16:creationId xmlns:a16="http://schemas.microsoft.com/office/drawing/2014/main" id="{724ED544-8E4B-4516-BC22-BF67291C15DB}"/>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4" name="Group 13">
                <a:extLst>
                  <a:ext uri="{FF2B5EF4-FFF2-40B4-BE49-F238E27FC236}">
                    <a16:creationId xmlns:a16="http://schemas.microsoft.com/office/drawing/2014/main" id="{643B7056-3D3C-4DCA-8841-3A57256622D9}"/>
                  </a:ext>
                </a:extLst>
              </p:cNvPr>
              <p:cNvGrpSpPr/>
              <p:nvPr/>
            </p:nvGrpSpPr>
            <p:grpSpPr>
              <a:xfrm>
                <a:off x="1844378" y="2099144"/>
                <a:ext cx="1684679" cy="2142907"/>
                <a:chOff x="1781096" y="3505436"/>
                <a:chExt cx="1873901" cy="2010322"/>
              </a:xfrm>
              <a:grpFill/>
            </p:grpSpPr>
            <p:sp>
              <p:nvSpPr>
                <p:cNvPr id="16" name="Freeform 10">
                  <a:extLst>
                    <a:ext uri="{FF2B5EF4-FFF2-40B4-BE49-F238E27FC236}">
                      <a16:creationId xmlns:a16="http://schemas.microsoft.com/office/drawing/2014/main" id="{4951AD9B-AECD-422F-A9FF-81E4E2AF1F8A}"/>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17" name="Freeform 10">
                  <a:extLst>
                    <a:ext uri="{FF2B5EF4-FFF2-40B4-BE49-F238E27FC236}">
                      <a16:creationId xmlns:a16="http://schemas.microsoft.com/office/drawing/2014/main" id="{5FC18763-D863-4126-885D-F185D287AD95}"/>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15" name="Oval 14">
                <a:extLst>
                  <a:ext uri="{FF2B5EF4-FFF2-40B4-BE49-F238E27FC236}">
                    <a16:creationId xmlns:a16="http://schemas.microsoft.com/office/drawing/2014/main" id="{929BB849-DB10-43F7-9430-A1CB34D0C65A}"/>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2" name="Freeform 10">
              <a:extLst>
                <a:ext uri="{FF2B5EF4-FFF2-40B4-BE49-F238E27FC236}">
                  <a16:creationId xmlns:a16="http://schemas.microsoft.com/office/drawing/2014/main" id="{12E3258E-53B5-4C9D-8D14-0D031AB0AF0B}"/>
                </a:ext>
              </a:extLst>
            </p:cNvPr>
            <p:cNvSpPr>
              <a:spLocks/>
            </p:cNvSpPr>
            <p:nvPr/>
          </p:nvSpPr>
          <p:spPr bwMode="auto">
            <a:xfrm rot="5400000">
              <a:off x="2962579" y="5911079"/>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Tree>
    <p:extLst>
      <p:ext uri="{BB962C8B-B14F-4D97-AF65-F5344CB8AC3E}">
        <p14:creationId xmlns:p14="http://schemas.microsoft.com/office/powerpoint/2010/main" val="34952607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16" presetClass="entr" presetSubtype="37"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86264"/>
            <a:ext cx="12192000" cy="6858000"/>
          </a:xfrm>
          <a:prstGeom prst="rect">
            <a:avLst/>
          </a:prstGeom>
          <a:gradFill>
            <a:gsLst>
              <a:gs pos="0">
                <a:schemeClr val="accent4">
                  <a:alpha val="60000"/>
                </a:schemeClr>
              </a:gs>
              <a:gs pos="100000">
                <a:schemeClr val="accent1">
                  <a:alpha val="6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39714" y="2716113"/>
            <a:ext cx="6512572" cy="282578"/>
          </a:xfrm>
          <a:prstGeom prst="rect">
            <a:avLst/>
          </a:prstGeom>
          <a:noFill/>
        </p:spPr>
        <p:txBody>
          <a:bodyPr wrap="square" rtlCol="0" anchor="t">
            <a:spAutoFit/>
          </a:bodyPr>
          <a:lstStyle/>
          <a:p>
            <a:pPr algn="ctr">
              <a:lnSpc>
                <a:spcPct val="112000"/>
              </a:lnSpc>
            </a:pPr>
            <a:endParaRPr lang="en-US" sz="1200" dirty="0">
              <a:solidFill>
                <a:schemeClr val="bg1"/>
              </a:solidFill>
              <a:latin typeface="+mj-lt"/>
            </a:endParaRPr>
          </a:p>
        </p:txBody>
      </p:sp>
      <p:sp>
        <p:nvSpPr>
          <p:cNvPr id="16" name="TextBox 15"/>
          <p:cNvSpPr txBox="1"/>
          <p:nvPr/>
        </p:nvSpPr>
        <p:spPr>
          <a:xfrm>
            <a:off x="3641292" y="1392674"/>
            <a:ext cx="4909421" cy="1323439"/>
          </a:xfrm>
          <a:prstGeom prst="rect">
            <a:avLst/>
          </a:prstGeom>
          <a:noFill/>
        </p:spPr>
        <p:txBody>
          <a:bodyPr wrap="none" rtlCol="0" anchor="b">
            <a:spAutoFit/>
          </a:bodyPr>
          <a:lstStyle/>
          <a:p>
            <a:pPr algn="ctr"/>
            <a:r>
              <a:rPr lang="en-US" sz="8000" b="1" dirty="0">
                <a:solidFill>
                  <a:schemeClr val="bg1"/>
                </a:solidFill>
                <a:latin typeface="Calibri" panose="020F0502020204030204" pitchFamily="34" charset="0"/>
                <a:cs typeface="Calibri" panose="020F0502020204030204" pitchFamily="34" charset="0"/>
              </a:rPr>
              <a:t>Thank You!</a:t>
            </a:r>
          </a:p>
        </p:txBody>
      </p:sp>
      <p:pic>
        <p:nvPicPr>
          <p:cNvPr id="5" name="Picture 4" descr="A picture containing meter, drawing&#10;&#10;Description automatically generated">
            <a:extLst>
              <a:ext uri="{FF2B5EF4-FFF2-40B4-BE49-F238E27FC236}">
                <a16:creationId xmlns:a16="http://schemas.microsoft.com/office/drawing/2014/main" id="{AD804C70-C74A-44D8-A0AA-F27F0E258C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8648" y="4752439"/>
            <a:ext cx="2954704" cy="1083876"/>
          </a:xfrm>
          <a:prstGeom prst="rect">
            <a:avLst/>
          </a:prstGeom>
        </p:spPr>
      </p:pic>
    </p:spTree>
    <p:extLst>
      <p:ext uri="{BB962C8B-B14F-4D97-AF65-F5344CB8AC3E}">
        <p14:creationId xmlns:p14="http://schemas.microsoft.com/office/powerpoint/2010/main" val="4171679398"/>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ppt_x"/>
                                          </p:val>
                                        </p:tav>
                                        <p:tav tm="100000">
                                          <p:val>
                                            <p:strVal val="#ppt_x"/>
                                          </p:val>
                                        </p:tav>
                                      </p:tavLst>
                                    </p:anim>
                                    <p:anim calcmode="lin" valueType="num">
                                      <p:cBhvr additive="base">
                                        <p:cTn id="8" dur="75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nodePh="1">
                                  <p:stCondLst>
                                    <p:cond delay="0"/>
                                  </p:stCondLst>
                                  <p:endCondLst>
                                    <p:cond evt="begin" delay="0">
                                      <p:tn val="10"/>
                                    </p:cond>
                                  </p:end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E4B85FD-5955-46B9-9DCE-F694CA21B0BE}"/>
              </a:ext>
            </a:extLst>
          </p:cNvPr>
          <p:cNvSpPr txBox="1"/>
          <p:nvPr/>
        </p:nvSpPr>
        <p:spPr>
          <a:xfrm>
            <a:off x="1963007" y="2546719"/>
            <a:ext cx="2033249" cy="769441"/>
          </a:xfrm>
          <a:prstGeom prst="rect">
            <a:avLst/>
          </a:prstGeom>
          <a:noFill/>
        </p:spPr>
        <p:txBody>
          <a:bodyPr wrap="none" rtlCol="0" anchor="b">
            <a:spAutoFit/>
          </a:bodyPr>
          <a:lstStyle/>
          <a:p>
            <a:r>
              <a:rPr lang="en-US" sz="4400" b="1" spc="100" dirty="0" smtClean="0">
                <a:solidFill>
                  <a:schemeClr val="tx1">
                    <a:lumMod val="75000"/>
                    <a:lumOff val="25000"/>
                  </a:schemeClr>
                </a:solidFill>
                <a:latin typeface="Calibri" panose="020F0502020204030204" pitchFamily="34" charset="0"/>
                <a:cs typeface="Calibri" panose="020F0502020204030204" pitchFamily="34" charset="0"/>
              </a:rPr>
              <a:t>Agenda</a:t>
            </a:r>
            <a:endParaRPr lang="en-US" sz="4400" b="1" spc="1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2B4A7943-28FA-4D7B-928E-05DB35D5409F}"/>
              </a:ext>
            </a:extLst>
          </p:cNvPr>
          <p:cNvSpPr txBox="1"/>
          <p:nvPr/>
        </p:nvSpPr>
        <p:spPr>
          <a:xfrm>
            <a:off x="1963007" y="3867206"/>
            <a:ext cx="8724900" cy="1631216"/>
          </a:xfrm>
          <a:prstGeom prst="rect">
            <a:avLst/>
          </a:prstGeom>
          <a:noFill/>
        </p:spPr>
        <p:txBody>
          <a:bodyPr wrap="square" rtlCol="0">
            <a:spAutoFit/>
          </a:bodyPr>
          <a:lstStyle/>
          <a:p>
            <a:pPr marL="171450" indent="-171450">
              <a:lnSpc>
                <a:spcPct val="125000"/>
              </a:lnSpc>
              <a:buFont typeface="Arial" panose="020B0604020202020204" pitchFamily="34" charset="0"/>
              <a:buChar char="•"/>
            </a:pPr>
            <a:r>
              <a:rPr lang="en-US" sz="1600" dirty="0" smtClean="0">
                <a:solidFill>
                  <a:schemeClr val="tx1">
                    <a:lumMod val="65000"/>
                    <a:lumOff val="35000"/>
                  </a:schemeClr>
                </a:solidFill>
                <a:latin typeface="Calibri" panose="020F0502020204030204" pitchFamily="34" charset="0"/>
                <a:cs typeface="Calibri" panose="020F0502020204030204" pitchFamily="34" charset="0"/>
              </a:rPr>
              <a:t>What is a Self assessment tool?</a:t>
            </a:r>
          </a:p>
          <a:p>
            <a:pPr marL="171450" indent="-171450">
              <a:lnSpc>
                <a:spcPct val="125000"/>
              </a:lnSpc>
              <a:buFont typeface="Arial" panose="020B0604020202020204" pitchFamily="34" charset="0"/>
              <a:buChar char="•"/>
            </a:pPr>
            <a:r>
              <a:rPr lang="en-US" sz="1600" dirty="0" smtClean="0">
                <a:solidFill>
                  <a:schemeClr val="tx1">
                    <a:lumMod val="65000"/>
                    <a:lumOff val="35000"/>
                  </a:schemeClr>
                </a:solidFill>
                <a:latin typeface="Calibri" panose="020F0502020204030204" pitchFamily="34" charset="0"/>
                <a:cs typeface="Calibri" panose="020F0502020204030204" pitchFamily="34" charset="0"/>
              </a:rPr>
              <a:t>How is it related to service’s Quality improvement plan.</a:t>
            </a:r>
          </a:p>
          <a:p>
            <a:pPr marL="171450" indent="-171450">
              <a:lnSpc>
                <a:spcPct val="125000"/>
              </a:lnSpc>
              <a:buFont typeface="Arial" panose="020B0604020202020204" pitchFamily="34" charset="0"/>
              <a:buChar char="•"/>
            </a:pPr>
            <a:r>
              <a:rPr lang="en-US" sz="1600" dirty="0" smtClean="0">
                <a:solidFill>
                  <a:schemeClr val="tx1">
                    <a:lumMod val="65000"/>
                    <a:lumOff val="35000"/>
                  </a:schemeClr>
                </a:solidFill>
                <a:latin typeface="Calibri" panose="020F0502020204030204" pitchFamily="34" charset="0"/>
                <a:cs typeface="Calibri" panose="020F0502020204030204" pitchFamily="34" charset="0"/>
              </a:rPr>
              <a:t>Why is it important to self assess programs and practices</a:t>
            </a:r>
          </a:p>
          <a:p>
            <a:pPr marL="171450" indent="-171450">
              <a:lnSpc>
                <a:spcPct val="125000"/>
              </a:lnSpc>
              <a:buFont typeface="Arial" panose="020B0604020202020204" pitchFamily="34" charset="0"/>
              <a:buChar char="•"/>
            </a:pPr>
            <a:r>
              <a:rPr lang="en-US" sz="1600" dirty="0" smtClean="0">
                <a:solidFill>
                  <a:schemeClr val="tx1">
                    <a:lumMod val="65000"/>
                    <a:lumOff val="35000"/>
                  </a:schemeClr>
                </a:solidFill>
                <a:latin typeface="Calibri" panose="020F0502020204030204" pitchFamily="34" charset="0"/>
                <a:cs typeface="Calibri" panose="020F0502020204030204" pitchFamily="34" charset="0"/>
              </a:rPr>
              <a:t>Reflective questions </a:t>
            </a:r>
            <a:r>
              <a:rPr lang="en-US" sz="1600" dirty="0" smtClean="0">
                <a:solidFill>
                  <a:schemeClr val="tx1">
                    <a:lumMod val="65000"/>
                    <a:lumOff val="35000"/>
                  </a:schemeClr>
                </a:solidFill>
                <a:latin typeface="Calibri" panose="020F0502020204030204" pitchFamily="34" charset="0"/>
                <a:cs typeface="Calibri" panose="020F0502020204030204" pitchFamily="34" charset="0"/>
              </a:rPr>
              <a:t>covering </a:t>
            </a:r>
            <a:r>
              <a:rPr lang="en-US" sz="1600" dirty="0" err="1" smtClean="0">
                <a:solidFill>
                  <a:schemeClr val="tx1">
                    <a:lumMod val="65000"/>
                    <a:lumOff val="35000"/>
                  </a:schemeClr>
                </a:solidFill>
                <a:latin typeface="Calibri" panose="020F0502020204030204" pitchFamily="34" charset="0"/>
                <a:cs typeface="Calibri" panose="020F0502020204030204" pitchFamily="34" charset="0"/>
              </a:rPr>
              <a:t>eac</a:t>
            </a:r>
            <a:r>
              <a:rPr lang="en-US" sz="1600" dirty="0" smtClean="0">
                <a:solidFill>
                  <a:schemeClr val="tx1">
                    <a:lumMod val="65000"/>
                    <a:lumOff val="35000"/>
                  </a:schemeClr>
                </a:solidFill>
                <a:latin typeface="Calibri" panose="020F0502020204030204" pitchFamily="34" charset="0"/>
                <a:cs typeface="Calibri" panose="020F0502020204030204" pitchFamily="34" charset="0"/>
              </a:rPr>
              <a:t> element and some examples to support assessment.</a:t>
            </a:r>
            <a:endParaRPr lang="en-US" sz="1600" dirty="0" smtClean="0">
              <a:solidFill>
                <a:schemeClr val="tx1">
                  <a:lumMod val="65000"/>
                  <a:lumOff val="35000"/>
                </a:schemeClr>
              </a:solidFill>
              <a:latin typeface="Calibri" panose="020F0502020204030204" pitchFamily="34" charset="0"/>
              <a:cs typeface="Calibri" panose="020F0502020204030204" pitchFamily="34" charset="0"/>
            </a:endParaRPr>
          </a:p>
          <a:p>
            <a:pPr marL="171450" indent="-171450">
              <a:lnSpc>
                <a:spcPct val="125000"/>
              </a:lnSpc>
              <a:buFont typeface="Arial" panose="020B0604020202020204" pitchFamily="34" charset="0"/>
              <a:buChar char="•"/>
            </a:pPr>
            <a:r>
              <a:rPr lang="en-US" sz="1600" dirty="0" smtClean="0">
                <a:solidFill>
                  <a:schemeClr val="tx1">
                    <a:lumMod val="65000"/>
                    <a:lumOff val="35000"/>
                  </a:schemeClr>
                </a:solidFill>
                <a:latin typeface="Calibri" panose="020F0502020204030204" pitchFamily="34" charset="0"/>
                <a:cs typeface="Calibri" panose="020F0502020204030204" pitchFamily="34" charset="0"/>
              </a:rPr>
              <a:t>Questions.</a:t>
            </a:r>
            <a:endParaRPr lang="en-US" sz="1600" dirty="0">
              <a:solidFill>
                <a:schemeClr val="tx1">
                  <a:lumMod val="65000"/>
                  <a:lumOff val="35000"/>
                </a:schemeClr>
              </a:solidFill>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8B4A4887-1C8F-4AF6-AD32-C24AB0A0006C}"/>
              </a:ext>
            </a:extLst>
          </p:cNvPr>
          <p:cNvGrpSpPr/>
          <p:nvPr/>
        </p:nvGrpSpPr>
        <p:grpSpPr>
          <a:xfrm>
            <a:off x="2033009" y="3438122"/>
            <a:ext cx="752273" cy="103719"/>
            <a:chOff x="1676821" y="4271853"/>
            <a:chExt cx="2683221" cy="369948"/>
          </a:xfrm>
        </p:grpSpPr>
        <p:sp>
          <p:nvSpPr>
            <p:cNvPr id="16" name="Flowchart: Terminator 15">
              <a:extLst>
                <a:ext uri="{FF2B5EF4-FFF2-40B4-BE49-F238E27FC236}">
                  <a16:creationId xmlns:a16="http://schemas.microsoft.com/office/drawing/2014/main" id="{02237A34-322A-4D47-8832-E1154624DC34}"/>
                </a:ext>
              </a:extLst>
            </p:cNvPr>
            <p:cNvSpPr/>
            <p:nvPr userDrawn="1"/>
          </p:nvSpPr>
          <p:spPr>
            <a:xfrm>
              <a:off x="3238987" y="4271853"/>
              <a:ext cx="1121055" cy="369948"/>
            </a:xfrm>
            <a:prstGeom prst="flowChartTermina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 name="Flowchart: Terminator 17">
              <a:extLst>
                <a:ext uri="{FF2B5EF4-FFF2-40B4-BE49-F238E27FC236}">
                  <a16:creationId xmlns:a16="http://schemas.microsoft.com/office/drawing/2014/main" id="{86AECAFB-F36C-40D3-975E-D0000FFC25AA}"/>
                </a:ext>
              </a:extLst>
            </p:cNvPr>
            <p:cNvSpPr/>
            <p:nvPr userDrawn="1"/>
          </p:nvSpPr>
          <p:spPr>
            <a:xfrm>
              <a:off x="2457904" y="4271853"/>
              <a:ext cx="1121055" cy="369948"/>
            </a:xfrm>
            <a:prstGeom prst="flowChartTermina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 name="Flowchart: Terminator 18">
              <a:extLst>
                <a:ext uri="{FF2B5EF4-FFF2-40B4-BE49-F238E27FC236}">
                  <a16:creationId xmlns:a16="http://schemas.microsoft.com/office/drawing/2014/main" id="{2BED15A3-9251-46F3-84C7-0FB873C4761D}"/>
                </a:ext>
              </a:extLst>
            </p:cNvPr>
            <p:cNvSpPr/>
            <p:nvPr userDrawn="1"/>
          </p:nvSpPr>
          <p:spPr>
            <a:xfrm>
              <a:off x="1676821" y="4271853"/>
              <a:ext cx="1121055" cy="369948"/>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2" name="Group 11">
            <a:extLst>
              <a:ext uri="{FF2B5EF4-FFF2-40B4-BE49-F238E27FC236}">
                <a16:creationId xmlns:a16="http://schemas.microsoft.com/office/drawing/2014/main" id="{9B26CCEE-4AEC-4462-ACB9-CED48F2D6AAF}"/>
              </a:ext>
            </a:extLst>
          </p:cNvPr>
          <p:cNvGrpSpPr/>
          <p:nvPr/>
        </p:nvGrpSpPr>
        <p:grpSpPr>
          <a:xfrm rot="2838935">
            <a:off x="-1098262" y="-5595917"/>
            <a:ext cx="5956770" cy="11191834"/>
            <a:chOff x="1088279" y="-318055"/>
            <a:chExt cx="5609677" cy="10539702"/>
          </a:xfrm>
          <a:gradFill flip="none" rotWithShape="1">
            <a:gsLst>
              <a:gs pos="0">
                <a:schemeClr val="accent2">
                  <a:lumMod val="5000"/>
                  <a:lumOff val="95000"/>
                </a:schemeClr>
              </a:gs>
              <a:gs pos="50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grpSpPr>
        <p:grpSp>
          <p:nvGrpSpPr>
            <p:cNvPr id="20" name="Group 19">
              <a:extLst>
                <a:ext uri="{FF2B5EF4-FFF2-40B4-BE49-F238E27FC236}">
                  <a16:creationId xmlns:a16="http://schemas.microsoft.com/office/drawing/2014/main" id="{FDE05A9F-F6BF-40C7-BA98-E64807D59A7D}"/>
                </a:ext>
              </a:extLst>
            </p:cNvPr>
            <p:cNvGrpSpPr/>
            <p:nvPr/>
          </p:nvGrpSpPr>
          <p:grpSpPr>
            <a:xfrm rot="18900000">
              <a:off x="2815913" y="-318055"/>
              <a:ext cx="2154411" cy="5609677"/>
              <a:chOff x="1615265" y="365759"/>
              <a:chExt cx="2154411" cy="5609677"/>
            </a:xfrm>
            <a:grpFill/>
          </p:grpSpPr>
          <p:sp>
            <p:nvSpPr>
              <p:cNvPr id="35" name="Oval 34">
                <a:extLst>
                  <a:ext uri="{FF2B5EF4-FFF2-40B4-BE49-F238E27FC236}">
                    <a16:creationId xmlns:a16="http://schemas.microsoft.com/office/drawing/2014/main" id="{DBF5D012-02D4-46C9-A406-FC04E64B513C}"/>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36" name="Group 35">
                <a:extLst>
                  <a:ext uri="{FF2B5EF4-FFF2-40B4-BE49-F238E27FC236}">
                    <a16:creationId xmlns:a16="http://schemas.microsoft.com/office/drawing/2014/main" id="{9434D4AF-8011-457A-9622-8BD4BD4ED53D}"/>
                  </a:ext>
                </a:extLst>
              </p:cNvPr>
              <p:cNvGrpSpPr/>
              <p:nvPr/>
            </p:nvGrpSpPr>
            <p:grpSpPr>
              <a:xfrm>
                <a:off x="1844378" y="2099144"/>
                <a:ext cx="1684679" cy="2142907"/>
                <a:chOff x="1781096" y="3505436"/>
                <a:chExt cx="1873901" cy="2010322"/>
              </a:xfrm>
              <a:grpFill/>
            </p:grpSpPr>
            <p:sp>
              <p:nvSpPr>
                <p:cNvPr id="38" name="Freeform 10">
                  <a:extLst>
                    <a:ext uri="{FF2B5EF4-FFF2-40B4-BE49-F238E27FC236}">
                      <a16:creationId xmlns:a16="http://schemas.microsoft.com/office/drawing/2014/main" id="{98D99D52-9AE8-421A-A7B3-3AA96462CD0C}"/>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39" name="Freeform 10">
                  <a:extLst>
                    <a:ext uri="{FF2B5EF4-FFF2-40B4-BE49-F238E27FC236}">
                      <a16:creationId xmlns:a16="http://schemas.microsoft.com/office/drawing/2014/main" id="{9AEFFC0B-F8A0-451A-9437-1AA2C01B6A8D}"/>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37" name="Oval 36">
                <a:extLst>
                  <a:ext uri="{FF2B5EF4-FFF2-40B4-BE49-F238E27FC236}">
                    <a16:creationId xmlns:a16="http://schemas.microsoft.com/office/drawing/2014/main" id="{4986DB1B-2219-4B6B-A8A1-B3A7953826F3}"/>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21" name="Group 20">
              <a:extLst>
                <a:ext uri="{FF2B5EF4-FFF2-40B4-BE49-F238E27FC236}">
                  <a16:creationId xmlns:a16="http://schemas.microsoft.com/office/drawing/2014/main" id="{00ED91E1-EE6D-442B-B4A8-B9FF29472ED6}"/>
                </a:ext>
              </a:extLst>
            </p:cNvPr>
            <p:cNvGrpSpPr/>
            <p:nvPr/>
          </p:nvGrpSpPr>
          <p:grpSpPr>
            <a:xfrm rot="13500000">
              <a:off x="2815912" y="2133322"/>
              <a:ext cx="2154411" cy="5609677"/>
              <a:chOff x="1615265" y="365759"/>
              <a:chExt cx="2154411" cy="5609677"/>
            </a:xfrm>
            <a:grpFill/>
          </p:grpSpPr>
          <p:sp>
            <p:nvSpPr>
              <p:cNvPr id="30" name="Oval 29">
                <a:extLst>
                  <a:ext uri="{FF2B5EF4-FFF2-40B4-BE49-F238E27FC236}">
                    <a16:creationId xmlns:a16="http://schemas.microsoft.com/office/drawing/2014/main" id="{58B9986D-C5DC-426A-A1C6-FB2763A0ADE8}"/>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31" name="Group 30">
                <a:extLst>
                  <a:ext uri="{FF2B5EF4-FFF2-40B4-BE49-F238E27FC236}">
                    <a16:creationId xmlns:a16="http://schemas.microsoft.com/office/drawing/2014/main" id="{313078F7-BFFC-4A33-9C14-D4599ACC7519}"/>
                  </a:ext>
                </a:extLst>
              </p:cNvPr>
              <p:cNvGrpSpPr/>
              <p:nvPr/>
            </p:nvGrpSpPr>
            <p:grpSpPr>
              <a:xfrm>
                <a:off x="1844378" y="2099144"/>
                <a:ext cx="1684679" cy="2142907"/>
                <a:chOff x="1781096" y="3505436"/>
                <a:chExt cx="1873901" cy="2010322"/>
              </a:xfrm>
              <a:grpFill/>
            </p:grpSpPr>
            <p:sp>
              <p:nvSpPr>
                <p:cNvPr id="33" name="Freeform 10">
                  <a:extLst>
                    <a:ext uri="{FF2B5EF4-FFF2-40B4-BE49-F238E27FC236}">
                      <a16:creationId xmlns:a16="http://schemas.microsoft.com/office/drawing/2014/main" id="{97D4E584-FB5B-4CD4-8805-DB5109ED03EE}"/>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34" name="Freeform 10">
                  <a:extLst>
                    <a:ext uri="{FF2B5EF4-FFF2-40B4-BE49-F238E27FC236}">
                      <a16:creationId xmlns:a16="http://schemas.microsoft.com/office/drawing/2014/main" id="{7199710B-B201-4246-893D-C28584078F6F}"/>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32" name="Oval 31">
                <a:extLst>
                  <a:ext uri="{FF2B5EF4-FFF2-40B4-BE49-F238E27FC236}">
                    <a16:creationId xmlns:a16="http://schemas.microsoft.com/office/drawing/2014/main" id="{DA9F2D74-BD61-44BB-B470-55BEA05EA076}"/>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22" name="Freeform 10">
              <a:extLst>
                <a:ext uri="{FF2B5EF4-FFF2-40B4-BE49-F238E27FC236}">
                  <a16:creationId xmlns:a16="http://schemas.microsoft.com/office/drawing/2014/main" id="{1E4C30B7-0E37-4EE8-B081-F32831AF1269}"/>
                </a:ext>
              </a:extLst>
            </p:cNvPr>
            <p:cNvSpPr>
              <a:spLocks/>
            </p:cNvSpPr>
            <p:nvPr/>
          </p:nvSpPr>
          <p:spPr bwMode="auto">
            <a:xfrm rot="16200000">
              <a:off x="3098438" y="3496564"/>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nvGrpSpPr>
            <p:cNvPr id="23" name="Group 22">
              <a:extLst>
                <a:ext uri="{FF2B5EF4-FFF2-40B4-BE49-F238E27FC236}">
                  <a16:creationId xmlns:a16="http://schemas.microsoft.com/office/drawing/2014/main" id="{F829269B-D380-44D4-AA50-8BFD6FFDE27A}"/>
                </a:ext>
              </a:extLst>
            </p:cNvPr>
            <p:cNvGrpSpPr/>
            <p:nvPr/>
          </p:nvGrpSpPr>
          <p:grpSpPr>
            <a:xfrm rot="18900000">
              <a:off x="2824045" y="4611970"/>
              <a:ext cx="2154411" cy="5609677"/>
              <a:chOff x="1615265" y="365759"/>
              <a:chExt cx="2154411" cy="5609677"/>
            </a:xfrm>
            <a:grpFill/>
          </p:grpSpPr>
          <p:sp>
            <p:nvSpPr>
              <p:cNvPr id="25" name="Oval 24">
                <a:extLst>
                  <a:ext uri="{FF2B5EF4-FFF2-40B4-BE49-F238E27FC236}">
                    <a16:creationId xmlns:a16="http://schemas.microsoft.com/office/drawing/2014/main" id="{724ED544-8E4B-4516-BC22-BF67291C15DB}"/>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26" name="Group 25">
                <a:extLst>
                  <a:ext uri="{FF2B5EF4-FFF2-40B4-BE49-F238E27FC236}">
                    <a16:creationId xmlns:a16="http://schemas.microsoft.com/office/drawing/2014/main" id="{643B7056-3D3C-4DCA-8841-3A57256622D9}"/>
                  </a:ext>
                </a:extLst>
              </p:cNvPr>
              <p:cNvGrpSpPr/>
              <p:nvPr/>
            </p:nvGrpSpPr>
            <p:grpSpPr>
              <a:xfrm>
                <a:off x="1844378" y="2099144"/>
                <a:ext cx="1684679" cy="2142907"/>
                <a:chOff x="1781096" y="3505436"/>
                <a:chExt cx="1873901" cy="2010322"/>
              </a:xfrm>
              <a:grpFill/>
            </p:grpSpPr>
            <p:sp>
              <p:nvSpPr>
                <p:cNvPr id="28" name="Freeform 10">
                  <a:extLst>
                    <a:ext uri="{FF2B5EF4-FFF2-40B4-BE49-F238E27FC236}">
                      <a16:creationId xmlns:a16="http://schemas.microsoft.com/office/drawing/2014/main" id="{4951AD9B-AECD-422F-A9FF-81E4E2AF1F8A}"/>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9" name="Freeform 10">
                  <a:extLst>
                    <a:ext uri="{FF2B5EF4-FFF2-40B4-BE49-F238E27FC236}">
                      <a16:creationId xmlns:a16="http://schemas.microsoft.com/office/drawing/2014/main" id="{5FC18763-D863-4126-885D-F185D287AD95}"/>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7" name="Oval 26">
                <a:extLst>
                  <a:ext uri="{FF2B5EF4-FFF2-40B4-BE49-F238E27FC236}">
                    <a16:creationId xmlns:a16="http://schemas.microsoft.com/office/drawing/2014/main" id="{929BB849-DB10-43F7-9430-A1CB34D0C65A}"/>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24" name="Freeform 10">
              <a:extLst>
                <a:ext uri="{FF2B5EF4-FFF2-40B4-BE49-F238E27FC236}">
                  <a16:creationId xmlns:a16="http://schemas.microsoft.com/office/drawing/2014/main" id="{12E3258E-53B5-4C9D-8D14-0D031AB0AF0B}"/>
                </a:ext>
              </a:extLst>
            </p:cNvPr>
            <p:cNvSpPr>
              <a:spLocks/>
            </p:cNvSpPr>
            <p:nvPr/>
          </p:nvSpPr>
          <p:spPr bwMode="auto">
            <a:xfrm rot="5400000">
              <a:off x="2962579" y="5911079"/>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Tree>
    <p:extLst>
      <p:ext uri="{BB962C8B-B14F-4D97-AF65-F5344CB8AC3E}">
        <p14:creationId xmlns:p14="http://schemas.microsoft.com/office/powerpoint/2010/main" val="185064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2" presetClass="entr" presetSubtype="4" decel="10000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750" fill="hold"/>
                                        <p:tgtEl>
                                          <p:spTgt spid="10"/>
                                        </p:tgtEl>
                                        <p:attrNameLst>
                                          <p:attrName>ppt_x</p:attrName>
                                        </p:attrNameLst>
                                      </p:cBhvr>
                                      <p:tavLst>
                                        <p:tav tm="0">
                                          <p:val>
                                            <p:strVal val="#ppt_x"/>
                                          </p:val>
                                        </p:tav>
                                        <p:tav tm="100000">
                                          <p:val>
                                            <p:strVal val="#ppt_x"/>
                                          </p:val>
                                        </p:tav>
                                      </p:tavLst>
                                    </p:anim>
                                    <p:anim calcmode="lin" valueType="num">
                                      <p:cBhvr additive="base">
                                        <p:cTn id="11" dur="750" fill="hold"/>
                                        <p:tgtEl>
                                          <p:spTgt spid="10"/>
                                        </p:tgtEl>
                                        <p:attrNameLst>
                                          <p:attrName>ppt_y</p:attrName>
                                        </p:attrNameLst>
                                      </p:cBhvr>
                                      <p:tavLst>
                                        <p:tav tm="0">
                                          <p:val>
                                            <p:strVal val="1+#ppt_h/2"/>
                                          </p:val>
                                        </p:tav>
                                        <p:tav tm="100000">
                                          <p:val>
                                            <p:strVal val="#ppt_y"/>
                                          </p:val>
                                        </p:tav>
                                      </p:tavLst>
                                    </p:anim>
                                  </p:childTnLst>
                                </p:cTn>
                              </p:par>
                            </p:childTnLst>
                          </p:cTn>
                        </p:par>
                        <p:par>
                          <p:cTn id="12" fill="hold">
                            <p:stCondLst>
                              <p:cond delay="750"/>
                            </p:stCondLst>
                            <p:childTnLst>
                              <p:par>
                                <p:cTn id="13" presetID="42"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500"/>
                                  </p:stCondLst>
                                  <p:childTnLst>
                                    <p:set>
                                      <p:cBhvr>
                                        <p:cTn id="21" dur="1" fill="hold">
                                          <p:stCondLst>
                                            <p:cond delay="0"/>
                                          </p:stCondLst>
                                        </p:cTn>
                                        <p:tgtEl>
                                          <p:spTgt spid="13"/>
                                        </p:tgtEl>
                                        <p:attrNameLst>
                                          <p:attrName>style.visibility</p:attrName>
                                        </p:attrNameLst>
                                      </p:cBhvr>
                                      <p:to>
                                        <p:strVal val="visible"/>
                                      </p:to>
                                    </p:set>
                                    <p:animEffect transition="in" filter="barn(out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19199" y="1937680"/>
            <a:ext cx="10598989" cy="2862322"/>
          </a:xfrm>
          <a:prstGeom prst="rect">
            <a:avLst/>
          </a:prstGeom>
          <a:noFill/>
        </p:spPr>
        <p:txBody>
          <a:bodyPr wrap="square" rtlCol="0">
            <a:spAutoFit/>
          </a:bodyPr>
          <a:lstStyle/>
          <a:p>
            <a:pPr marL="171450" indent="-171450" algn="just">
              <a:lnSpc>
                <a:spcPct val="125000"/>
              </a:lnSpc>
              <a:buFont typeface="Arial" panose="020B0604020202020204" pitchFamily="34" charset="0"/>
              <a:buChar char="•"/>
            </a:pPr>
            <a:r>
              <a:rPr lang="en-US" dirty="0" smtClean="0">
                <a:latin typeface="Calibri" panose="020F0502020204030204" pitchFamily="34" charset="0"/>
                <a:cs typeface="Calibri" panose="020F0502020204030204" pitchFamily="34" charset="0"/>
              </a:rPr>
              <a:t>The </a:t>
            </a:r>
            <a:r>
              <a:rPr lang="en-US" dirty="0">
                <a:latin typeface="Calibri" panose="020F0502020204030204" pitchFamily="34" charset="0"/>
                <a:cs typeface="Calibri" panose="020F0502020204030204" pitchFamily="34" charset="0"/>
              </a:rPr>
              <a:t>Self-assessment Tool </a:t>
            </a:r>
            <a:r>
              <a:rPr lang="en-US" dirty="0" smtClean="0">
                <a:latin typeface="Calibri" panose="020F0502020204030204" pitchFamily="34" charset="0"/>
                <a:cs typeface="Calibri" panose="020F0502020204030204" pitchFamily="34" charset="0"/>
              </a:rPr>
              <a:t>developed by </a:t>
            </a:r>
            <a:r>
              <a:rPr lang="en-US" dirty="0" err="1" smtClean="0">
                <a:latin typeface="Calibri" panose="020F0502020204030204" pitchFamily="34" charset="0"/>
                <a:cs typeface="Calibri" panose="020F0502020204030204" pitchFamily="34" charset="0"/>
              </a:rPr>
              <a:t>Acecqa</a:t>
            </a:r>
            <a:r>
              <a:rPr lang="en-US" dirty="0" smtClean="0">
                <a:latin typeface="Calibri" panose="020F0502020204030204" pitchFamily="34" charset="0"/>
                <a:cs typeface="Calibri" panose="020F0502020204030204" pitchFamily="34" charset="0"/>
              </a:rPr>
              <a:t> will </a:t>
            </a:r>
            <a:r>
              <a:rPr lang="en-US" dirty="0">
                <a:latin typeface="Calibri" panose="020F0502020204030204" pitchFamily="34" charset="0"/>
                <a:cs typeface="Calibri" panose="020F0502020204030204" pitchFamily="34" charset="0"/>
              </a:rPr>
              <a:t>support approved providers, service leaders and educators to reflect on and better understand their current practices and identify opportunities for improving quality outcomes for children and families</a:t>
            </a:r>
            <a:r>
              <a:rPr lang="en-US" dirty="0" smtClean="0">
                <a:solidFill>
                  <a:schemeClr val="tx1">
                    <a:lumMod val="65000"/>
                    <a:lumOff val="35000"/>
                  </a:schemeClr>
                </a:solidFill>
                <a:latin typeface="Calibri" panose="020F0502020204030204" pitchFamily="34" charset="0"/>
                <a:cs typeface="Calibri" panose="020F0502020204030204" pitchFamily="34" charset="0"/>
              </a:rPr>
              <a:t>.</a:t>
            </a:r>
          </a:p>
          <a:p>
            <a:pPr marL="171450" indent="-171450" algn="just">
              <a:lnSpc>
                <a:spcPct val="125000"/>
              </a:lnSpc>
              <a:buFont typeface="Arial" panose="020B0604020202020204" pitchFamily="34" charset="0"/>
              <a:buChar char="•"/>
            </a:pPr>
            <a:endParaRPr lang="en-US" dirty="0">
              <a:solidFill>
                <a:schemeClr val="tx1">
                  <a:lumMod val="65000"/>
                  <a:lumOff val="35000"/>
                </a:schemeClr>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dirty="0">
                <a:latin typeface="Calibri" panose="020F0502020204030204" pitchFamily="34" charset="0"/>
                <a:cs typeface="Calibri" panose="020F0502020204030204" pitchFamily="34" charset="0"/>
              </a:rPr>
              <a:t>A commitment to continuous improvement is inherent in the National Quality Framework (NQF) and striving for best practice underpins this commitment</a:t>
            </a:r>
            <a:r>
              <a:rPr lang="en-US" dirty="0" smtClean="0">
                <a:latin typeface="Calibri" panose="020F0502020204030204" pitchFamily="34" charset="0"/>
                <a:cs typeface="Calibri" panose="020F0502020204030204" pitchFamily="34" charset="0"/>
              </a:rPr>
              <a:t>. </a:t>
            </a:r>
          </a:p>
          <a:p>
            <a:pPr marL="285750" indent="-285750" algn="just">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dirty="0" smtClean="0">
                <a:latin typeface="Calibri" panose="020F0502020204030204" pitchFamily="34" charset="0"/>
                <a:cs typeface="Calibri" panose="020F0502020204030204" pitchFamily="34" charset="0"/>
              </a:rPr>
              <a:t>When </a:t>
            </a:r>
            <a:r>
              <a:rPr lang="en-US" dirty="0">
                <a:latin typeface="Calibri" panose="020F0502020204030204" pitchFamily="34" charset="0"/>
                <a:cs typeface="Calibri" panose="020F0502020204030204" pitchFamily="34" charset="0"/>
              </a:rPr>
              <a:t>all staff and educators of an education and care service understand what is guiding their practice, they can work together for continuous quality improvements to enhance outcomes for children</a:t>
            </a:r>
            <a:r>
              <a:rPr lang="en-US" dirty="0" smtClean="0">
                <a:solidFill>
                  <a:schemeClr val="tx1">
                    <a:lumMod val="65000"/>
                    <a:lumOff val="35000"/>
                  </a:schemeClr>
                </a:solidFill>
                <a:latin typeface="Calibri" panose="020F0502020204030204" pitchFamily="34" charset="0"/>
                <a:cs typeface="Calibri" panose="020F0502020204030204" pitchFamily="34" charset="0"/>
              </a:rPr>
              <a:t>.</a:t>
            </a:r>
          </a:p>
        </p:txBody>
      </p:sp>
      <p:sp>
        <p:nvSpPr>
          <p:cNvPr id="3" name="TextBox 2"/>
          <p:cNvSpPr txBox="1"/>
          <p:nvPr/>
        </p:nvSpPr>
        <p:spPr>
          <a:xfrm>
            <a:off x="4825289" y="662814"/>
            <a:ext cx="6084936" cy="584775"/>
          </a:xfrm>
          <a:prstGeom prst="rect">
            <a:avLst/>
          </a:prstGeom>
          <a:noFill/>
        </p:spPr>
        <p:txBody>
          <a:bodyPr wrap="none" rtlCol="0" anchor="b">
            <a:spAutoFit/>
          </a:bodyPr>
          <a:lstStyle/>
          <a:p>
            <a:pPr algn="ctr"/>
            <a:r>
              <a:rPr lang="en-US" sz="3200" b="1" spc="100" dirty="0" smtClean="0">
                <a:solidFill>
                  <a:schemeClr val="tx1">
                    <a:lumMod val="75000"/>
                    <a:lumOff val="25000"/>
                  </a:schemeClr>
                </a:solidFill>
                <a:latin typeface="Calibri" panose="020F0502020204030204" pitchFamily="34" charset="0"/>
                <a:cs typeface="Calibri" panose="020F0502020204030204" pitchFamily="34" charset="0"/>
              </a:rPr>
              <a:t>Self Assessment tool- what is it?</a:t>
            </a:r>
            <a:endParaRPr lang="en-US" sz="3200" b="1" spc="100" dirty="0">
              <a:solidFill>
                <a:schemeClr val="tx1">
                  <a:lumMod val="75000"/>
                  <a:lumOff val="25000"/>
                </a:schemeClr>
              </a:solidFill>
              <a:latin typeface="Calibri" panose="020F0502020204030204" pitchFamily="34" charset="0"/>
              <a:cs typeface="Calibri" panose="020F0502020204030204" pitchFamily="34" charset="0"/>
            </a:endParaRPr>
          </a:p>
        </p:txBody>
      </p:sp>
      <p:cxnSp>
        <p:nvCxnSpPr>
          <p:cNvPr id="5" name="Straight Connector 4"/>
          <p:cNvCxnSpPr/>
          <p:nvPr/>
        </p:nvCxnSpPr>
        <p:spPr>
          <a:xfrm>
            <a:off x="5936854" y="1322422"/>
            <a:ext cx="365760" cy="0"/>
          </a:xfrm>
          <a:prstGeom prst="line">
            <a:avLst/>
          </a:prstGeom>
          <a:ln w="63500" cap="rnd">
            <a:gradFill>
              <a:gsLst>
                <a:gs pos="0">
                  <a:schemeClr val="accent4"/>
                </a:gs>
                <a:gs pos="100000">
                  <a:schemeClr val="accent1"/>
                </a:gs>
              </a:gsLst>
              <a:lin ang="2700000" scaled="0"/>
            </a:gradFill>
            <a:roun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B26CCEE-4AEC-4462-ACB9-CED48F2D6AAF}"/>
              </a:ext>
            </a:extLst>
          </p:cNvPr>
          <p:cNvGrpSpPr/>
          <p:nvPr/>
        </p:nvGrpSpPr>
        <p:grpSpPr>
          <a:xfrm rot="2838935">
            <a:off x="-1098262" y="-5595917"/>
            <a:ext cx="5956770" cy="11191834"/>
            <a:chOff x="1088279" y="-318055"/>
            <a:chExt cx="5609677" cy="10539702"/>
          </a:xfrm>
          <a:gradFill flip="none" rotWithShape="1">
            <a:gsLst>
              <a:gs pos="0">
                <a:schemeClr val="accent2">
                  <a:lumMod val="5000"/>
                  <a:lumOff val="95000"/>
                </a:schemeClr>
              </a:gs>
              <a:gs pos="50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grpSpPr>
        <p:grpSp>
          <p:nvGrpSpPr>
            <p:cNvPr id="8" name="Group 7">
              <a:extLst>
                <a:ext uri="{FF2B5EF4-FFF2-40B4-BE49-F238E27FC236}">
                  <a16:creationId xmlns:a16="http://schemas.microsoft.com/office/drawing/2014/main" id="{FDE05A9F-F6BF-40C7-BA98-E64807D59A7D}"/>
                </a:ext>
              </a:extLst>
            </p:cNvPr>
            <p:cNvGrpSpPr/>
            <p:nvPr/>
          </p:nvGrpSpPr>
          <p:grpSpPr>
            <a:xfrm rot="18900000">
              <a:off x="2815913" y="-318055"/>
              <a:ext cx="2154411" cy="5609677"/>
              <a:chOff x="1615265" y="365759"/>
              <a:chExt cx="2154411" cy="5609677"/>
            </a:xfrm>
            <a:grpFill/>
          </p:grpSpPr>
          <p:sp>
            <p:nvSpPr>
              <p:cNvPr id="23" name="Oval 22">
                <a:extLst>
                  <a:ext uri="{FF2B5EF4-FFF2-40B4-BE49-F238E27FC236}">
                    <a16:creationId xmlns:a16="http://schemas.microsoft.com/office/drawing/2014/main" id="{DBF5D012-02D4-46C9-A406-FC04E64B513C}"/>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24" name="Group 23">
                <a:extLst>
                  <a:ext uri="{FF2B5EF4-FFF2-40B4-BE49-F238E27FC236}">
                    <a16:creationId xmlns:a16="http://schemas.microsoft.com/office/drawing/2014/main" id="{9434D4AF-8011-457A-9622-8BD4BD4ED53D}"/>
                  </a:ext>
                </a:extLst>
              </p:cNvPr>
              <p:cNvGrpSpPr/>
              <p:nvPr/>
            </p:nvGrpSpPr>
            <p:grpSpPr>
              <a:xfrm>
                <a:off x="1844378" y="2099144"/>
                <a:ext cx="1684679" cy="2142907"/>
                <a:chOff x="1781096" y="3505436"/>
                <a:chExt cx="1873901" cy="2010322"/>
              </a:xfrm>
              <a:grpFill/>
            </p:grpSpPr>
            <p:sp>
              <p:nvSpPr>
                <p:cNvPr id="26" name="Freeform 10">
                  <a:extLst>
                    <a:ext uri="{FF2B5EF4-FFF2-40B4-BE49-F238E27FC236}">
                      <a16:creationId xmlns:a16="http://schemas.microsoft.com/office/drawing/2014/main" id="{98D99D52-9AE8-421A-A7B3-3AA96462CD0C}"/>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7" name="Freeform 10">
                  <a:extLst>
                    <a:ext uri="{FF2B5EF4-FFF2-40B4-BE49-F238E27FC236}">
                      <a16:creationId xmlns:a16="http://schemas.microsoft.com/office/drawing/2014/main" id="{9AEFFC0B-F8A0-451A-9437-1AA2C01B6A8D}"/>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5" name="Oval 24">
                <a:extLst>
                  <a:ext uri="{FF2B5EF4-FFF2-40B4-BE49-F238E27FC236}">
                    <a16:creationId xmlns:a16="http://schemas.microsoft.com/office/drawing/2014/main" id="{4986DB1B-2219-4B6B-A8A1-B3A7953826F3}"/>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9" name="Group 8">
              <a:extLst>
                <a:ext uri="{FF2B5EF4-FFF2-40B4-BE49-F238E27FC236}">
                  <a16:creationId xmlns:a16="http://schemas.microsoft.com/office/drawing/2014/main" id="{00ED91E1-EE6D-442B-B4A8-B9FF29472ED6}"/>
                </a:ext>
              </a:extLst>
            </p:cNvPr>
            <p:cNvGrpSpPr/>
            <p:nvPr/>
          </p:nvGrpSpPr>
          <p:grpSpPr>
            <a:xfrm rot="13500000">
              <a:off x="2815912" y="2133322"/>
              <a:ext cx="2154411" cy="5609677"/>
              <a:chOff x="1615265" y="365759"/>
              <a:chExt cx="2154411" cy="5609677"/>
            </a:xfrm>
            <a:grpFill/>
          </p:grpSpPr>
          <p:sp>
            <p:nvSpPr>
              <p:cNvPr id="18" name="Oval 17">
                <a:extLst>
                  <a:ext uri="{FF2B5EF4-FFF2-40B4-BE49-F238E27FC236}">
                    <a16:creationId xmlns:a16="http://schemas.microsoft.com/office/drawing/2014/main" id="{58B9986D-C5DC-426A-A1C6-FB2763A0ADE8}"/>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9" name="Group 18">
                <a:extLst>
                  <a:ext uri="{FF2B5EF4-FFF2-40B4-BE49-F238E27FC236}">
                    <a16:creationId xmlns:a16="http://schemas.microsoft.com/office/drawing/2014/main" id="{313078F7-BFFC-4A33-9C14-D4599ACC7519}"/>
                  </a:ext>
                </a:extLst>
              </p:cNvPr>
              <p:cNvGrpSpPr/>
              <p:nvPr/>
            </p:nvGrpSpPr>
            <p:grpSpPr>
              <a:xfrm>
                <a:off x="1844378" y="2099144"/>
                <a:ext cx="1684679" cy="2142907"/>
                <a:chOff x="1781096" y="3505436"/>
                <a:chExt cx="1873901" cy="2010322"/>
              </a:xfrm>
              <a:grpFill/>
            </p:grpSpPr>
            <p:sp>
              <p:nvSpPr>
                <p:cNvPr id="21" name="Freeform 10">
                  <a:extLst>
                    <a:ext uri="{FF2B5EF4-FFF2-40B4-BE49-F238E27FC236}">
                      <a16:creationId xmlns:a16="http://schemas.microsoft.com/office/drawing/2014/main" id="{97D4E584-FB5B-4CD4-8805-DB5109ED03EE}"/>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2" name="Freeform 10">
                  <a:extLst>
                    <a:ext uri="{FF2B5EF4-FFF2-40B4-BE49-F238E27FC236}">
                      <a16:creationId xmlns:a16="http://schemas.microsoft.com/office/drawing/2014/main" id="{7199710B-B201-4246-893D-C28584078F6F}"/>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0" name="Oval 19">
                <a:extLst>
                  <a:ext uri="{FF2B5EF4-FFF2-40B4-BE49-F238E27FC236}">
                    <a16:creationId xmlns:a16="http://schemas.microsoft.com/office/drawing/2014/main" id="{DA9F2D74-BD61-44BB-B470-55BEA05EA076}"/>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0" name="Freeform 10">
              <a:extLst>
                <a:ext uri="{FF2B5EF4-FFF2-40B4-BE49-F238E27FC236}">
                  <a16:creationId xmlns:a16="http://schemas.microsoft.com/office/drawing/2014/main" id="{1E4C30B7-0E37-4EE8-B081-F32831AF1269}"/>
                </a:ext>
              </a:extLst>
            </p:cNvPr>
            <p:cNvSpPr>
              <a:spLocks/>
            </p:cNvSpPr>
            <p:nvPr/>
          </p:nvSpPr>
          <p:spPr bwMode="auto">
            <a:xfrm rot="16200000">
              <a:off x="3098438" y="3496564"/>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nvGrpSpPr>
            <p:cNvPr id="11" name="Group 10">
              <a:extLst>
                <a:ext uri="{FF2B5EF4-FFF2-40B4-BE49-F238E27FC236}">
                  <a16:creationId xmlns:a16="http://schemas.microsoft.com/office/drawing/2014/main" id="{F829269B-D380-44D4-AA50-8BFD6FFDE27A}"/>
                </a:ext>
              </a:extLst>
            </p:cNvPr>
            <p:cNvGrpSpPr/>
            <p:nvPr/>
          </p:nvGrpSpPr>
          <p:grpSpPr>
            <a:xfrm rot="18900000">
              <a:off x="2824045" y="4611970"/>
              <a:ext cx="2154411" cy="5609677"/>
              <a:chOff x="1615265" y="365759"/>
              <a:chExt cx="2154411" cy="5609677"/>
            </a:xfrm>
            <a:grpFill/>
          </p:grpSpPr>
          <p:sp>
            <p:nvSpPr>
              <p:cNvPr id="13" name="Oval 12">
                <a:extLst>
                  <a:ext uri="{FF2B5EF4-FFF2-40B4-BE49-F238E27FC236}">
                    <a16:creationId xmlns:a16="http://schemas.microsoft.com/office/drawing/2014/main" id="{724ED544-8E4B-4516-BC22-BF67291C15DB}"/>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4" name="Group 13">
                <a:extLst>
                  <a:ext uri="{FF2B5EF4-FFF2-40B4-BE49-F238E27FC236}">
                    <a16:creationId xmlns:a16="http://schemas.microsoft.com/office/drawing/2014/main" id="{643B7056-3D3C-4DCA-8841-3A57256622D9}"/>
                  </a:ext>
                </a:extLst>
              </p:cNvPr>
              <p:cNvGrpSpPr/>
              <p:nvPr/>
            </p:nvGrpSpPr>
            <p:grpSpPr>
              <a:xfrm>
                <a:off x="1844378" y="2099144"/>
                <a:ext cx="1684679" cy="2142907"/>
                <a:chOff x="1781096" y="3505436"/>
                <a:chExt cx="1873901" cy="2010322"/>
              </a:xfrm>
              <a:grpFill/>
            </p:grpSpPr>
            <p:sp>
              <p:nvSpPr>
                <p:cNvPr id="16" name="Freeform 10">
                  <a:extLst>
                    <a:ext uri="{FF2B5EF4-FFF2-40B4-BE49-F238E27FC236}">
                      <a16:creationId xmlns:a16="http://schemas.microsoft.com/office/drawing/2014/main" id="{4951AD9B-AECD-422F-A9FF-81E4E2AF1F8A}"/>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17" name="Freeform 10">
                  <a:extLst>
                    <a:ext uri="{FF2B5EF4-FFF2-40B4-BE49-F238E27FC236}">
                      <a16:creationId xmlns:a16="http://schemas.microsoft.com/office/drawing/2014/main" id="{5FC18763-D863-4126-885D-F185D287AD95}"/>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15" name="Oval 14">
                <a:extLst>
                  <a:ext uri="{FF2B5EF4-FFF2-40B4-BE49-F238E27FC236}">
                    <a16:creationId xmlns:a16="http://schemas.microsoft.com/office/drawing/2014/main" id="{929BB849-DB10-43F7-9430-A1CB34D0C65A}"/>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2" name="Freeform 10">
              <a:extLst>
                <a:ext uri="{FF2B5EF4-FFF2-40B4-BE49-F238E27FC236}">
                  <a16:creationId xmlns:a16="http://schemas.microsoft.com/office/drawing/2014/main" id="{12E3258E-53B5-4C9D-8D14-0D031AB0AF0B}"/>
                </a:ext>
              </a:extLst>
            </p:cNvPr>
            <p:cNvSpPr>
              <a:spLocks/>
            </p:cNvSpPr>
            <p:nvPr/>
          </p:nvSpPr>
          <p:spPr bwMode="auto">
            <a:xfrm rot="5400000">
              <a:off x="2962579" y="5911079"/>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Tree>
    <p:extLst>
      <p:ext uri="{BB962C8B-B14F-4D97-AF65-F5344CB8AC3E}">
        <p14:creationId xmlns:p14="http://schemas.microsoft.com/office/powerpoint/2010/main" val="2361148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16" presetClass="entr" presetSubtype="37"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40215" y="1681831"/>
            <a:ext cx="6232517" cy="3477875"/>
          </a:xfrm>
          <a:prstGeom prst="rect">
            <a:avLst/>
          </a:prstGeom>
          <a:noFill/>
        </p:spPr>
        <p:txBody>
          <a:bodyPr wrap="square" rtlCol="0">
            <a:spAutoFit/>
          </a:bodyPr>
          <a:lstStyle/>
          <a:p>
            <a:pPr marL="171450" indent="-171450" algn="just">
              <a:lnSpc>
                <a:spcPct val="125000"/>
              </a:lnSpc>
              <a:buFont typeface="Arial" panose="020B0604020202020204" pitchFamily="34" charset="0"/>
              <a:buChar char="•"/>
            </a:pPr>
            <a:r>
              <a:rPr lang="en-US" sz="1600" dirty="0">
                <a:latin typeface="Calibri" panose="020F0502020204030204" pitchFamily="34" charset="0"/>
                <a:cs typeface="Calibri" panose="020F0502020204030204" pitchFamily="34" charset="0"/>
              </a:rPr>
              <a:t>Self-assessment is an important part of the quality improvement planning process. </a:t>
            </a:r>
            <a:r>
              <a:rPr lang="en-US" sz="1600" u="sng" dirty="0">
                <a:latin typeface="Calibri" panose="020F0502020204030204" pitchFamily="34" charset="0"/>
                <a:cs typeface="Calibri" panose="020F0502020204030204" pitchFamily="34" charset="0"/>
                <a:hlinkClick r:id="rId2"/>
              </a:rPr>
              <a:t>NQS Element 7.2.1</a:t>
            </a:r>
            <a:r>
              <a:rPr lang="en-US" sz="1600" dirty="0">
                <a:latin typeface="Calibri" panose="020F0502020204030204" pitchFamily="34" charset="0"/>
                <a:cs typeface="Calibri" panose="020F0502020204030204" pitchFamily="34" charset="0"/>
              </a:rPr>
              <a:t> requires an effective self-assessment and quality improvement process to be in place</a:t>
            </a:r>
            <a:r>
              <a:rPr lang="en-US" sz="1600" dirty="0" smtClean="0">
                <a:latin typeface="Calibri" panose="020F0502020204030204" pitchFamily="34" charset="0"/>
                <a:cs typeface="Calibri" panose="020F0502020204030204" pitchFamily="34" charset="0"/>
              </a:rPr>
              <a:t>.</a:t>
            </a:r>
          </a:p>
          <a:p>
            <a:pPr marL="171450" indent="-171450" algn="just">
              <a:lnSpc>
                <a:spcPct val="125000"/>
              </a:lnSpc>
              <a:buFont typeface="Arial" panose="020B0604020202020204" pitchFamily="34" charset="0"/>
              <a:buChar char="•"/>
            </a:pPr>
            <a:r>
              <a:rPr lang="en-US" sz="1600" dirty="0">
                <a:latin typeface="Calibri" panose="020F0502020204030204" pitchFamily="34" charset="0"/>
                <a:cs typeface="Calibri" panose="020F0502020204030204" pitchFamily="34" charset="0"/>
              </a:rPr>
              <a:t>The </a:t>
            </a:r>
            <a:r>
              <a:rPr lang="en-US" sz="1600" b="1" dirty="0">
                <a:latin typeface="Calibri" panose="020F0502020204030204" pitchFamily="34" charset="0"/>
                <a:cs typeface="Calibri" panose="020F0502020204030204" pitchFamily="34" charset="0"/>
              </a:rPr>
              <a:t>Self-assessment Tool</a:t>
            </a:r>
            <a:r>
              <a:rPr lang="en-US" sz="1600" dirty="0">
                <a:latin typeface="Calibri" panose="020F0502020204030204" pitchFamily="34" charset="0"/>
                <a:cs typeface="Calibri" panose="020F0502020204030204" pitchFamily="34" charset="0"/>
              </a:rPr>
              <a:t> will help </a:t>
            </a:r>
            <a:r>
              <a:rPr lang="en-US" sz="1600" dirty="0" smtClean="0">
                <a:latin typeface="Calibri" panose="020F0502020204030204" pitchFamily="34" charset="0"/>
                <a:cs typeface="Calibri" panose="020F0502020204030204" pitchFamily="34" charset="0"/>
              </a:rPr>
              <a:t>us </a:t>
            </a:r>
            <a:r>
              <a:rPr lang="en-US" sz="1600" dirty="0">
                <a:latin typeface="Calibri" panose="020F0502020204030204" pitchFamily="34" charset="0"/>
                <a:cs typeface="Calibri" panose="020F0502020204030204" pitchFamily="34" charset="0"/>
              </a:rPr>
              <a:t>identify service strengths, areas of compliance, practices that are Exceeding NQS, and areas and opportunities for quality improvement. The Tool helps </a:t>
            </a:r>
            <a:r>
              <a:rPr lang="en-US" sz="1600" dirty="0" smtClean="0">
                <a:latin typeface="Calibri" panose="020F0502020204030204" pitchFamily="34" charset="0"/>
                <a:cs typeface="Calibri" panose="020F0502020204030204" pitchFamily="34" charset="0"/>
              </a:rPr>
              <a:t>through </a:t>
            </a:r>
            <a:r>
              <a:rPr lang="en-US" sz="1600" dirty="0">
                <a:latin typeface="Calibri" panose="020F0502020204030204" pitchFamily="34" charset="0"/>
                <a:cs typeface="Calibri" panose="020F0502020204030204" pitchFamily="34" charset="0"/>
              </a:rPr>
              <a:t>the process of self-assessment which can, where needed, inform </a:t>
            </a:r>
            <a:r>
              <a:rPr lang="en-US" sz="1600" dirty="0" smtClean="0">
                <a:latin typeface="Calibri" panose="020F0502020204030204" pitchFamily="34" charset="0"/>
                <a:cs typeface="Calibri" panose="020F0502020204030204" pitchFamily="34" charset="0"/>
              </a:rPr>
              <a:t>service’s </a:t>
            </a:r>
            <a:r>
              <a:rPr lang="en-US" sz="1600" dirty="0">
                <a:latin typeface="Calibri" panose="020F0502020204030204" pitchFamily="34" charset="0"/>
                <a:cs typeface="Calibri" panose="020F0502020204030204" pitchFamily="34" charset="0"/>
              </a:rPr>
              <a:t>QIP</a:t>
            </a:r>
            <a:r>
              <a:rPr lang="en-US" sz="1600" dirty="0" smtClean="0">
                <a:latin typeface="Calibri" panose="020F0502020204030204" pitchFamily="34" charset="0"/>
                <a:cs typeface="Calibri" panose="020F0502020204030204" pitchFamily="34" charset="0"/>
              </a:rPr>
              <a:t>.</a:t>
            </a:r>
          </a:p>
          <a:p>
            <a:pPr marL="171450" indent="-171450" algn="just">
              <a:lnSpc>
                <a:spcPct val="125000"/>
              </a:lnSpc>
              <a:buFont typeface="Arial" panose="020B0604020202020204" pitchFamily="34" charset="0"/>
              <a:buChar char="•"/>
            </a:pPr>
            <a:r>
              <a:rPr lang="en-US" sz="1600" dirty="0" smtClean="0">
                <a:latin typeface="Calibri" panose="020F0502020204030204" pitchFamily="34" charset="0"/>
                <a:cs typeface="Calibri" panose="020F0502020204030204" pitchFamily="34" charset="0"/>
              </a:rPr>
              <a:t>Documenting the self assessment process will demonstrate that your service has completed it and shows how the process has informed your QIP. </a:t>
            </a:r>
            <a:endParaRPr lang="en-US" sz="1200" dirty="0" smtClean="0">
              <a:solidFill>
                <a:schemeClr val="tx1">
                  <a:lumMod val="65000"/>
                  <a:lumOff val="35000"/>
                </a:schemeClr>
              </a:solidFill>
              <a:cs typeface="Segoe UI" panose="020B0502040204020203" pitchFamily="34" charset="0"/>
            </a:endParaRPr>
          </a:p>
        </p:txBody>
      </p:sp>
      <p:sp>
        <p:nvSpPr>
          <p:cNvPr id="3" name="TextBox 2"/>
          <p:cNvSpPr txBox="1"/>
          <p:nvPr/>
        </p:nvSpPr>
        <p:spPr>
          <a:xfrm>
            <a:off x="5280086" y="601258"/>
            <a:ext cx="5175328" cy="646331"/>
          </a:xfrm>
          <a:prstGeom prst="rect">
            <a:avLst/>
          </a:prstGeom>
          <a:noFill/>
        </p:spPr>
        <p:txBody>
          <a:bodyPr wrap="none" rtlCol="0" anchor="b">
            <a:spAutoFit/>
          </a:bodyPr>
          <a:lstStyle/>
          <a:p>
            <a:pPr algn="ctr"/>
            <a:r>
              <a:rPr lang="en-US" sz="3600" b="1" spc="100" dirty="0" smtClean="0">
                <a:solidFill>
                  <a:schemeClr val="tx1">
                    <a:lumMod val="75000"/>
                    <a:lumOff val="25000"/>
                  </a:schemeClr>
                </a:solidFill>
                <a:latin typeface="Calibri" panose="020F0502020204030204" pitchFamily="34" charset="0"/>
                <a:cs typeface="Calibri" panose="020F0502020204030204" pitchFamily="34" charset="0"/>
              </a:rPr>
              <a:t>Self Assessment and QIP</a:t>
            </a:r>
            <a:endParaRPr lang="en-US" sz="3600" b="1" spc="100" dirty="0">
              <a:solidFill>
                <a:schemeClr val="tx1">
                  <a:lumMod val="75000"/>
                  <a:lumOff val="25000"/>
                </a:schemeClr>
              </a:solidFill>
              <a:latin typeface="Calibri" panose="020F0502020204030204" pitchFamily="34" charset="0"/>
              <a:cs typeface="Calibri" panose="020F0502020204030204" pitchFamily="34" charset="0"/>
            </a:endParaRPr>
          </a:p>
        </p:txBody>
      </p:sp>
      <p:cxnSp>
        <p:nvCxnSpPr>
          <p:cNvPr id="5" name="Straight Connector 4"/>
          <p:cNvCxnSpPr/>
          <p:nvPr/>
        </p:nvCxnSpPr>
        <p:spPr>
          <a:xfrm>
            <a:off x="5936854" y="1322422"/>
            <a:ext cx="365760" cy="0"/>
          </a:xfrm>
          <a:prstGeom prst="line">
            <a:avLst/>
          </a:prstGeom>
          <a:ln w="63500" cap="rnd">
            <a:gradFill>
              <a:gsLst>
                <a:gs pos="0">
                  <a:schemeClr val="accent4"/>
                </a:gs>
                <a:gs pos="100000">
                  <a:schemeClr val="accent1"/>
                </a:gs>
              </a:gsLst>
              <a:lin ang="2700000" scaled="0"/>
            </a:gradFill>
            <a:roun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B26CCEE-4AEC-4462-ACB9-CED48F2D6AAF}"/>
              </a:ext>
            </a:extLst>
          </p:cNvPr>
          <p:cNvGrpSpPr/>
          <p:nvPr/>
        </p:nvGrpSpPr>
        <p:grpSpPr>
          <a:xfrm rot="2838935">
            <a:off x="-1098262" y="-5595917"/>
            <a:ext cx="5956770" cy="11191834"/>
            <a:chOff x="1088279" y="-318055"/>
            <a:chExt cx="5609677" cy="10539702"/>
          </a:xfrm>
          <a:gradFill flip="none" rotWithShape="1">
            <a:gsLst>
              <a:gs pos="0">
                <a:schemeClr val="accent2">
                  <a:lumMod val="5000"/>
                  <a:lumOff val="95000"/>
                </a:schemeClr>
              </a:gs>
              <a:gs pos="50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grpSpPr>
        <p:grpSp>
          <p:nvGrpSpPr>
            <p:cNvPr id="8" name="Group 7">
              <a:extLst>
                <a:ext uri="{FF2B5EF4-FFF2-40B4-BE49-F238E27FC236}">
                  <a16:creationId xmlns:a16="http://schemas.microsoft.com/office/drawing/2014/main" id="{FDE05A9F-F6BF-40C7-BA98-E64807D59A7D}"/>
                </a:ext>
              </a:extLst>
            </p:cNvPr>
            <p:cNvGrpSpPr/>
            <p:nvPr/>
          </p:nvGrpSpPr>
          <p:grpSpPr>
            <a:xfrm rot="18900000">
              <a:off x="2815913" y="-318055"/>
              <a:ext cx="2154411" cy="5609677"/>
              <a:chOff x="1615265" y="365759"/>
              <a:chExt cx="2154411" cy="5609677"/>
            </a:xfrm>
            <a:grpFill/>
          </p:grpSpPr>
          <p:sp>
            <p:nvSpPr>
              <p:cNvPr id="23" name="Oval 22">
                <a:extLst>
                  <a:ext uri="{FF2B5EF4-FFF2-40B4-BE49-F238E27FC236}">
                    <a16:creationId xmlns:a16="http://schemas.microsoft.com/office/drawing/2014/main" id="{DBF5D012-02D4-46C9-A406-FC04E64B513C}"/>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24" name="Group 23">
                <a:extLst>
                  <a:ext uri="{FF2B5EF4-FFF2-40B4-BE49-F238E27FC236}">
                    <a16:creationId xmlns:a16="http://schemas.microsoft.com/office/drawing/2014/main" id="{9434D4AF-8011-457A-9622-8BD4BD4ED53D}"/>
                  </a:ext>
                </a:extLst>
              </p:cNvPr>
              <p:cNvGrpSpPr/>
              <p:nvPr/>
            </p:nvGrpSpPr>
            <p:grpSpPr>
              <a:xfrm>
                <a:off x="1844378" y="2099144"/>
                <a:ext cx="1684679" cy="2142907"/>
                <a:chOff x="1781096" y="3505436"/>
                <a:chExt cx="1873901" cy="2010322"/>
              </a:xfrm>
              <a:grpFill/>
            </p:grpSpPr>
            <p:sp>
              <p:nvSpPr>
                <p:cNvPr id="26" name="Freeform 10">
                  <a:extLst>
                    <a:ext uri="{FF2B5EF4-FFF2-40B4-BE49-F238E27FC236}">
                      <a16:creationId xmlns:a16="http://schemas.microsoft.com/office/drawing/2014/main" id="{98D99D52-9AE8-421A-A7B3-3AA96462CD0C}"/>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7" name="Freeform 10">
                  <a:extLst>
                    <a:ext uri="{FF2B5EF4-FFF2-40B4-BE49-F238E27FC236}">
                      <a16:creationId xmlns:a16="http://schemas.microsoft.com/office/drawing/2014/main" id="{9AEFFC0B-F8A0-451A-9437-1AA2C01B6A8D}"/>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5" name="Oval 24">
                <a:extLst>
                  <a:ext uri="{FF2B5EF4-FFF2-40B4-BE49-F238E27FC236}">
                    <a16:creationId xmlns:a16="http://schemas.microsoft.com/office/drawing/2014/main" id="{4986DB1B-2219-4B6B-A8A1-B3A7953826F3}"/>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9" name="Group 8">
              <a:extLst>
                <a:ext uri="{FF2B5EF4-FFF2-40B4-BE49-F238E27FC236}">
                  <a16:creationId xmlns:a16="http://schemas.microsoft.com/office/drawing/2014/main" id="{00ED91E1-EE6D-442B-B4A8-B9FF29472ED6}"/>
                </a:ext>
              </a:extLst>
            </p:cNvPr>
            <p:cNvGrpSpPr/>
            <p:nvPr/>
          </p:nvGrpSpPr>
          <p:grpSpPr>
            <a:xfrm rot="13500000">
              <a:off x="2815912" y="2133322"/>
              <a:ext cx="2154411" cy="5609677"/>
              <a:chOff x="1615265" y="365759"/>
              <a:chExt cx="2154411" cy="5609677"/>
            </a:xfrm>
            <a:grpFill/>
          </p:grpSpPr>
          <p:sp>
            <p:nvSpPr>
              <p:cNvPr id="18" name="Oval 17">
                <a:extLst>
                  <a:ext uri="{FF2B5EF4-FFF2-40B4-BE49-F238E27FC236}">
                    <a16:creationId xmlns:a16="http://schemas.microsoft.com/office/drawing/2014/main" id="{58B9986D-C5DC-426A-A1C6-FB2763A0ADE8}"/>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9" name="Group 18">
                <a:extLst>
                  <a:ext uri="{FF2B5EF4-FFF2-40B4-BE49-F238E27FC236}">
                    <a16:creationId xmlns:a16="http://schemas.microsoft.com/office/drawing/2014/main" id="{313078F7-BFFC-4A33-9C14-D4599ACC7519}"/>
                  </a:ext>
                </a:extLst>
              </p:cNvPr>
              <p:cNvGrpSpPr/>
              <p:nvPr/>
            </p:nvGrpSpPr>
            <p:grpSpPr>
              <a:xfrm>
                <a:off x="1844378" y="2099144"/>
                <a:ext cx="1684679" cy="2142907"/>
                <a:chOff x="1781096" y="3505436"/>
                <a:chExt cx="1873901" cy="2010322"/>
              </a:xfrm>
              <a:grpFill/>
            </p:grpSpPr>
            <p:sp>
              <p:nvSpPr>
                <p:cNvPr id="21" name="Freeform 10">
                  <a:extLst>
                    <a:ext uri="{FF2B5EF4-FFF2-40B4-BE49-F238E27FC236}">
                      <a16:creationId xmlns:a16="http://schemas.microsoft.com/office/drawing/2014/main" id="{97D4E584-FB5B-4CD4-8805-DB5109ED03EE}"/>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2" name="Freeform 10">
                  <a:extLst>
                    <a:ext uri="{FF2B5EF4-FFF2-40B4-BE49-F238E27FC236}">
                      <a16:creationId xmlns:a16="http://schemas.microsoft.com/office/drawing/2014/main" id="{7199710B-B201-4246-893D-C28584078F6F}"/>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0" name="Oval 19">
                <a:extLst>
                  <a:ext uri="{FF2B5EF4-FFF2-40B4-BE49-F238E27FC236}">
                    <a16:creationId xmlns:a16="http://schemas.microsoft.com/office/drawing/2014/main" id="{DA9F2D74-BD61-44BB-B470-55BEA05EA076}"/>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0" name="Freeform 10">
              <a:extLst>
                <a:ext uri="{FF2B5EF4-FFF2-40B4-BE49-F238E27FC236}">
                  <a16:creationId xmlns:a16="http://schemas.microsoft.com/office/drawing/2014/main" id="{1E4C30B7-0E37-4EE8-B081-F32831AF1269}"/>
                </a:ext>
              </a:extLst>
            </p:cNvPr>
            <p:cNvSpPr>
              <a:spLocks/>
            </p:cNvSpPr>
            <p:nvPr/>
          </p:nvSpPr>
          <p:spPr bwMode="auto">
            <a:xfrm rot="16200000">
              <a:off x="3098438" y="3496564"/>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nvGrpSpPr>
            <p:cNvPr id="11" name="Group 10">
              <a:extLst>
                <a:ext uri="{FF2B5EF4-FFF2-40B4-BE49-F238E27FC236}">
                  <a16:creationId xmlns:a16="http://schemas.microsoft.com/office/drawing/2014/main" id="{F829269B-D380-44D4-AA50-8BFD6FFDE27A}"/>
                </a:ext>
              </a:extLst>
            </p:cNvPr>
            <p:cNvGrpSpPr/>
            <p:nvPr/>
          </p:nvGrpSpPr>
          <p:grpSpPr>
            <a:xfrm rot="18900000">
              <a:off x="2824045" y="4611970"/>
              <a:ext cx="2154411" cy="5609677"/>
              <a:chOff x="1615265" y="365759"/>
              <a:chExt cx="2154411" cy="5609677"/>
            </a:xfrm>
            <a:grpFill/>
          </p:grpSpPr>
          <p:sp>
            <p:nvSpPr>
              <p:cNvPr id="13" name="Oval 12">
                <a:extLst>
                  <a:ext uri="{FF2B5EF4-FFF2-40B4-BE49-F238E27FC236}">
                    <a16:creationId xmlns:a16="http://schemas.microsoft.com/office/drawing/2014/main" id="{724ED544-8E4B-4516-BC22-BF67291C15DB}"/>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4" name="Group 13">
                <a:extLst>
                  <a:ext uri="{FF2B5EF4-FFF2-40B4-BE49-F238E27FC236}">
                    <a16:creationId xmlns:a16="http://schemas.microsoft.com/office/drawing/2014/main" id="{643B7056-3D3C-4DCA-8841-3A57256622D9}"/>
                  </a:ext>
                </a:extLst>
              </p:cNvPr>
              <p:cNvGrpSpPr/>
              <p:nvPr/>
            </p:nvGrpSpPr>
            <p:grpSpPr>
              <a:xfrm>
                <a:off x="1844378" y="2099144"/>
                <a:ext cx="1684679" cy="2142907"/>
                <a:chOff x="1781096" y="3505436"/>
                <a:chExt cx="1873901" cy="2010322"/>
              </a:xfrm>
              <a:grpFill/>
            </p:grpSpPr>
            <p:sp>
              <p:nvSpPr>
                <p:cNvPr id="16" name="Freeform 10">
                  <a:extLst>
                    <a:ext uri="{FF2B5EF4-FFF2-40B4-BE49-F238E27FC236}">
                      <a16:creationId xmlns:a16="http://schemas.microsoft.com/office/drawing/2014/main" id="{4951AD9B-AECD-422F-A9FF-81E4E2AF1F8A}"/>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17" name="Freeform 10">
                  <a:extLst>
                    <a:ext uri="{FF2B5EF4-FFF2-40B4-BE49-F238E27FC236}">
                      <a16:creationId xmlns:a16="http://schemas.microsoft.com/office/drawing/2014/main" id="{5FC18763-D863-4126-885D-F185D287AD95}"/>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15" name="Oval 14">
                <a:extLst>
                  <a:ext uri="{FF2B5EF4-FFF2-40B4-BE49-F238E27FC236}">
                    <a16:creationId xmlns:a16="http://schemas.microsoft.com/office/drawing/2014/main" id="{929BB849-DB10-43F7-9430-A1CB34D0C65A}"/>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2" name="Freeform 10">
              <a:extLst>
                <a:ext uri="{FF2B5EF4-FFF2-40B4-BE49-F238E27FC236}">
                  <a16:creationId xmlns:a16="http://schemas.microsoft.com/office/drawing/2014/main" id="{12E3258E-53B5-4C9D-8D14-0D031AB0AF0B}"/>
                </a:ext>
              </a:extLst>
            </p:cNvPr>
            <p:cNvSpPr>
              <a:spLocks/>
            </p:cNvSpPr>
            <p:nvPr/>
          </p:nvSpPr>
          <p:spPr bwMode="auto">
            <a:xfrm rot="5400000">
              <a:off x="2962579" y="5911079"/>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pic>
        <p:nvPicPr>
          <p:cNvPr id="2" name="Picture 1"/>
          <p:cNvPicPr>
            <a:picLocks noChangeAspect="1"/>
          </p:cNvPicPr>
          <p:nvPr/>
        </p:nvPicPr>
        <p:blipFill>
          <a:blip r:embed="rId3"/>
          <a:stretch>
            <a:fillRect/>
          </a:stretch>
        </p:blipFill>
        <p:spPr>
          <a:xfrm>
            <a:off x="1200677" y="1681831"/>
            <a:ext cx="4034287" cy="3600012"/>
          </a:xfrm>
          <a:prstGeom prst="rect">
            <a:avLst/>
          </a:prstGeom>
        </p:spPr>
      </p:pic>
      <p:pic>
        <p:nvPicPr>
          <p:cNvPr id="4" name="Picture 3"/>
          <p:cNvPicPr>
            <a:picLocks noChangeAspect="1"/>
          </p:cNvPicPr>
          <p:nvPr/>
        </p:nvPicPr>
        <p:blipFill>
          <a:blip r:embed="rId4"/>
          <a:stretch>
            <a:fillRect/>
          </a:stretch>
        </p:blipFill>
        <p:spPr>
          <a:xfrm>
            <a:off x="3561777" y="5446466"/>
            <a:ext cx="6324646" cy="1362085"/>
          </a:xfrm>
          <a:prstGeom prst="rect">
            <a:avLst/>
          </a:prstGeom>
        </p:spPr>
      </p:pic>
    </p:spTree>
    <p:extLst>
      <p:ext uri="{BB962C8B-B14F-4D97-AF65-F5344CB8AC3E}">
        <p14:creationId xmlns:p14="http://schemas.microsoft.com/office/powerpoint/2010/main" val="301270494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16" presetClass="entr" presetSubtype="37"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06836" y="513990"/>
            <a:ext cx="5688801" cy="733599"/>
          </a:xfrm>
          <a:prstGeom prst="rect">
            <a:avLst/>
          </a:prstGeom>
          <a:noFill/>
        </p:spPr>
        <p:txBody>
          <a:bodyPr wrap="none" rtlCol="0" anchor="b">
            <a:spAutoFit/>
          </a:bodyPr>
          <a:lstStyle/>
          <a:p>
            <a:pPr>
              <a:lnSpc>
                <a:spcPct val="125000"/>
              </a:lnSpc>
            </a:pPr>
            <a:r>
              <a:rPr lang="en-US" sz="3600" dirty="0" smtClean="0">
                <a:solidFill>
                  <a:schemeClr val="tx1">
                    <a:lumMod val="65000"/>
                    <a:lumOff val="35000"/>
                  </a:schemeClr>
                </a:solidFill>
                <a:latin typeface="Calibri" panose="020F0502020204030204" pitchFamily="34" charset="0"/>
                <a:cs typeface="Calibri" panose="020F0502020204030204" pitchFamily="34" charset="0"/>
              </a:rPr>
              <a:t>Self Assessment- what's in it?</a:t>
            </a:r>
            <a:endParaRPr lang="en-US" sz="3600" dirty="0">
              <a:solidFill>
                <a:schemeClr val="tx1">
                  <a:lumMod val="65000"/>
                  <a:lumOff val="35000"/>
                </a:schemeClr>
              </a:solidFill>
              <a:latin typeface="Calibri" panose="020F0502020204030204" pitchFamily="34" charset="0"/>
              <a:cs typeface="Calibri" panose="020F0502020204030204" pitchFamily="34" charset="0"/>
            </a:endParaRPr>
          </a:p>
        </p:txBody>
      </p:sp>
      <p:cxnSp>
        <p:nvCxnSpPr>
          <p:cNvPr id="5" name="Straight Connector 4"/>
          <p:cNvCxnSpPr/>
          <p:nvPr/>
        </p:nvCxnSpPr>
        <p:spPr>
          <a:xfrm>
            <a:off x="5936854" y="1322422"/>
            <a:ext cx="365760" cy="0"/>
          </a:xfrm>
          <a:prstGeom prst="line">
            <a:avLst/>
          </a:prstGeom>
          <a:ln w="63500" cap="rnd">
            <a:gradFill>
              <a:gsLst>
                <a:gs pos="0">
                  <a:schemeClr val="accent4"/>
                </a:gs>
                <a:gs pos="100000">
                  <a:schemeClr val="accent1"/>
                </a:gs>
              </a:gsLst>
              <a:lin ang="2700000" scaled="0"/>
            </a:gradFill>
            <a:roun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B26CCEE-4AEC-4462-ACB9-CED48F2D6AAF}"/>
              </a:ext>
            </a:extLst>
          </p:cNvPr>
          <p:cNvGrpSpPr/>
          <p:nvPr/>
        </p:nvGrpSpPr>
        <p:grpSpPr>
          <a:xfrm rot="2838935">
            <a:off x="-1098262" y="-5595917"/>
            <a:ext cx="5956770" cy="11191834"/>
            <a:chOff x="1088279" y="-318055"/>
            <a:chExt cx="5609677" cy="10539702"/>
          </a:xfrm>
          <a:gradFill flip="none" rotWithShape="1">
            <a:gsLst>
              <a:gs pos="0">
                <a:schemeClr val="accent2">
                  <a:lumMod val="5000"/>
                  <a:lumOff val="95000"/>
                </a:schemeClr>
              </a:gs>
              <a:gs pos="50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grpSpPr>
        <p:grpSp>
          <p:nvGrpSpPr>
            <p:cNvPr id="8" name="Group 7">
              <a:extLst>
                <a:ext uri="{FF2B5EF4-FFF2-40B4-BE49-F238E27FC236}">
                  <a16:creationId xmlns:a16="http://schemas.microsoft.com/office/drawing/2014/main" id="{FDE05A9F-F6BF-40C7-BA98-E64807D59A7D}"/>
                </a:ext>
              </a:extLst>
            </p:cNvPr>
            <p:cNvGrpSpPr/>
            <p:nvPr/>
          </p:nvGrpSpPr>
          <p:grpSpPr>
            <a:xfrm rot="18900000">
              <a:off x="2815913" y="-318055"/>
              <a:ext cx="2154411" cy="5609677"/>
              <a:chOff x="1615265" y="365759"/>
              <a:chExt cx="2154411" cy="5609677"/>
            </a:xfrm>
            <a:grpFill/>
          </p:grpSpPr>
          <p:sp>
            <p:nvSpPr>
              <p:cNvPr id="23" name="Oval 22">
                <a:extLst>
                  <a:ext uri="{FF2B5EF4-FFF2-40B4-BE49-F238E27FC236}">
                    <a16:creationId xmlns:a16="http://schemas.microsoft.com/office/drawing/2014/main" id="{DBF5D012-02D4-46C9-A406-FC04E64B513C}"/>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24" name="Group 23">
                <a:extLst>
                  <a:ext uri="{FF2B5EF4-FFF2-40B4-BE49-F238E27FC236}">
                    <a16:creationId xmlns:a16="http://schemas.microsoft.com/office/drawing/2014/main" id="{9434D4AF-8011-457A-9622-8BD4BD4ED53D}"/>
                  </a:ext>
                </a:extLst>
              </p:cNvPr>
              <p:cNvGrpSpPr/>
              <p:nvPr/>
            </p:nvGrpSpPr>
            <p:grpSpPr>
              <a:xfrm>
                <a:off x="1844378" y="2099144"/>
                <a:ext cx="1684679" cy="2142907"/>
                <a:chOff x="1781096" y="3505436"/>
                <a:chExt cx="1873901" cy="2010322"/>
              </a:xfrm>
              <a:grpFill/>
            </p:grpSpPr>
            <p:sp>
              <p:nvSpPr>
                <p:cNvPr id="26" name="Freeform 10">
                  <a:extLst>
                    <a:ext uri="{FF2B5EF4-FFF2-40B4-BE49-F238E27FC236}">
                      <a16:creationId xmlns:a16="http://schemas.microsoft.com/office/drawing/2014/main" id="{98D99D52-9AE8-421A-A7B3-3AA96462CD0C}"/>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7" name="Freeform 10">
                  <a:extLst>
                    <a:ext uri="{FF2B5EF4-FFF2-40B4-BE49-F238E27FC236}">
                      <a16:creationId xmlns:a16="http://schemas.microsoft.com/office/drawing/2014/main" id="{9AEFFC0B-F8A0-451A-9437-1AA2C01B6A8D}"/>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5" name="Oval 24">
                <a:extLst>
                  <a:ext uri="{FF2B5EF4-FFF2-40B4-BE49-F238E27FC236}">
                    <a16:creationId xmlns:a16="http://schemas.microsoft.com/office/drawing/2014/main" id="{4986DB1B-2219-4B6B-A8A1-B3A7953826F3}"/>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9" name="Group 8">
              <a:extLst>
                <a:ext uri="{FF2B5EF4-FFF2-40B4-BE49-F238E27FC236}">
                  <a16:creationId xmlns:a16="http://schemas.microsoft.com/office/drawing/2014/main" id="{00ED91E1-EE6D-442B-B4A8-B9FF29472ED6}"/>
                </a:ext>
              </a:extLst>
            </p:cNvPr>
            <p:cNvGrpSpPr/>
            <p:nvPr/>
          </p:nvGrpSpPr>
          <p:grpSpPr>
            <a:xfrm rot="13500000">
              <a:off x="2815912" y="2133322"/>
              <a:ext cx="2154411" cy="5609677"/>
              <a:chOff x="1615265" y="365759"/>
              <a:chExt cx="2154411" cy="5609677"/>
            </a:xfrm>
            <a:grpFill/>
          </p:grpSpPr>
          <p:sp>
            <p:nvSpPr>
              <p:cNvPr id="18" name="Oval 17">
                <a:extLst>
                  <a:ext uri="{FF2B5EF4-FFF2-40B4-BE49-F238E27FC236}">
                    <a16:creationId xmlns:a16="http://schemas.microsoft.com/office/drawing/2014/main" id="{58B9986D-C5DC-426A-A1C6-FB2763A0ADE8}"/>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9" name="Group 18">
                <a:extLst>
                  <a:ext uri="{FF2B5EF4-FFF2-40B4-BE49-F238E27FC236}">
                    <a16:creationId xmlns:a16="http://schemas.microsoft.com/office/drawing/2014/main" id="{313078F7-BFFC-4A33-9C14-D4599ACC7519}"/>
                  </a:ext>
                </a:extLst>
              </p:cNvPr>
              <p:cNvGrpSpPr/>
              <p:nvPr/>
            </p:nvGrpSpPr>
            <p:grpSpPr>
              <a:xfrm>
                <a:off x="1844378" y="2099144"/>
                <a:ext cx="1684679" cy="2142907"/>
                <a:chOff x="1781096" y="3505436"/>
                <a:chExt cx="1873901" cy="2010322"/>
              </a:xfrm>
              <a:grpFill/>
            </p:grpSpPr>
            <p:sp>
              <p:nvSpPr>
                <p:cNvPr id="21" name="Freeform 10">
                  <a:extLst>
                    <a:ext uri="{FF2B5EF4-FFF2-40B4-BE49-F238E27FC236}">
                      <a16:creationId xmlns:a16="http://schemas.microsoft.com/office/drawing/2014/main" id="{97D4E584-FB5B-4CD4-8805-DB5109ED03EE}"/>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2" name="Freeform 10">
                  <a:extLst>
                    <a:ext uri="{FF2B5EF4-FFF2-40B4-BE49-F238E27FC236}">
                      <a16:creationId xmlns:a16="http://schemas.microsoft.com/office/drawing/2014/main" id="{7199710B-B201-4246-893D-C28584078F6F}"/>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0" name="Oval 19">
                <a:extLst>
                  <a:ext uri="{FF2B5EF4-FFF2-40B4-BE49-F238E27FC236}">
                    <a16:creationId xmlns:a16="http://schemas.microsoft.com/office/drawing/2014/main" id="{DA9F2D74-BD61-44BB-B470-55BEA05EA076}"/>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0" name="Freeform 10">
              <a:extLst>
                <a:ext uri="{FF2B5EF4-FFF2-40B4-BE49-F238E27FC236}">
                  <a16:creationId xmlns:a16="http://schemas.microsoft.com/office/drawing/2014/main" id="{1E4C30B7-0E37-4EE8-B081-F32831AF1269}"/>
                </a:ext>
              </a:extLst>
            </p:cNvPr>
            <p:cNvSpPr>
              <a:spLocks/>
            </p:cNvSpPr>
            <p:nvPr/>
          </p:nvSpPr>
          <p:spPr bwMode="auto">
            <a:xfrm rot="16200000">
              <a:off x="3098438" y="3496564"/>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nvGrpSpPr>
            <p:cNvPr id="11" name="Group 10">
              <a:extLst>
                <a:ext uri="{FF2B5EF4-FFF2-40B4-BE49-F238E27FC236}">
                  <a16:creationId xmlns:a16="http://schemas.microsoft.com/office/drawing/2014/main" id="{F829269B-D380-44D4-AA50-8BFD6FFDE27A}"/>
                </a:ext>
              </a:extLst>
            </p:cNvPr>
            <p:cNvGrpSpPr/>
            <p:nvPr/>
          </p:nvGrpSpPr>
          <p:grpSpPr>
            <a:xfrm rot="18900000">
              <a:off x="2824045" y="4611970"/>
              <a:ext cx="2154411" cy="5609677"/>
              <a:chOff x="1615265" y="365759"/>
              <a:chExt cx="2154411" cy="5609677"/>
            </a:xfrm>
            <a:grpFill/>
          </p:grpSpPr>
          <p:sp>
            <p:nvSpPr>
              <p:cNvPr id="13" name="Oval 12">
                <a:extLst>
                  <a:ext uri="{FF2B5EF4-FFF2-40B4-BE49-F238E27FC236}">
                    <a16:creationId xmlns:a16="http://schemas.microsoft.com/office/drawing/2014/main" id="{724ED544-8E4B-4516-BC22-BF67291C15DB}"/>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4" name="Group 13">
                <a:extLst>
                  <a:ext uri="{FF2B5EF4-FFF2-40B4-BE49-F238E27FC236}">
                    <a16:creationId xmlns:a16="http://schemas.microsoft.com/office/drawing/2014/main" id="{643B7056-3D3C-4DCA-8841-3A57256622D9}"/>
                  </a:ext>
                </a:extLst>
              </p:cNvPr>
              <p:cNvGrpSpPr/>
              <p:nvPr/>
            </p:nvGrpSpPr>
            <p:grpSpPr>
              <a:xfrm>
                <a:off x="1844378" y="2099144"/>
                <a:ext cx="1684679" cy="2142907"/>
                <a:chOff x="1781096" y="3505436"/>
                <a:chExt cx="1873901" cy="2010322"/>
              </a:xfrm>
              <a:grpFill/>
            </p:grpSpPr>
            <p:sp>
              <p:nvSpPr>
                <p:cNvPr id="16" name="Freeform 10">
                  <a:extLst>
                    <a:ext uri="{FF2B5EF4-FFF2-40B4-BE49-F238E27FC236}">
                      <a16:creationId xmlns:a16="http://schemas.microsoft.com/office/drawing/2014/main" id="{4951AD9B-AECD-422F-A9FF-81E4E2AF1F8A}"/>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17" name="Freeform 10">
                  <a:extLst>
                    <a:ext uri="{FF2B5EF4-FFF2-40B4-BE49-F238E27FC236}">
                      <a16:creationId xmlns:a16="http://schemas.microsoft.com/office/drawing/2014/main" id="{5FC18763-D863-4126-885D-F185D287AD95}"/>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15" name="Oval 14">
                <a:extLst>
                  <a:ext uri="{FF2B5EF4-FFF2-40B4-BE49-F238E27FC236}">
                    <a16:creationId xmlns:a16="http://schemas.microsoft.com/office/drawing/2014/main" id="{929BB849-DB10-43F7-9430-A1CB34D0C65A}"/>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2" name="Freeform 10">
              <a:extLst>
                <a:ext uri="{FF2B5EF4-FFF2-40B4-BE49-F238E27FC236}">
                  <a16:creationId xmlns:a16="http://schemas.microsoft.com/office/drawing/2014/main" id="{12E3258E-53B5-4C9D-8D14-0D031AB0AF0B}"/>
                </a:ext>
              </a:extLst>
            </p:cNvPr>
            <p:cNvSpPr>
              <a:spLocks/>
            </p:cNvSpPr>
            <p:nvPr/>
          </p:nvSpPr>
          <p:spPr bwMode="auto">
            <a:xfrm rot="5400000">
              <a:off x="2962579" y="5911079"/>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pic>
        <p:nvPicPr>
          <p:cNvPr id="2" name="Picture 1"/>
          <p:cNvPicPr>
            <a:picLocks noChangeAspect="1"/>
          </p:cNvPicPr>
          <p:nvPr/>
        </p:nvPicPr>
        <p:blipFill>
          <a:blip r:embed="rId3"/>
          <a:stretch>
            <a:fillRect/>
          </a:stretch>
        </p:blipFill>
        <p:spPr>
          <a:xfrm>
            <a:off x="1096300" y="1415817"/>
            <a:ext cx="6016856" cy="4797195"/>
          </a:xfrm>
          <a:prstGeom prst="rect">
            <a:avLst/>
          </a:prstGeom>
        </p:spPr>
      </p:pic>
      <p:pic>
        <p:nvPicPr>
          <p:cNvPr id="4" name="Picture 3"/>
          <p:cNvPicPr>
            <a:picLocks noChangeAspect="1"/>
          </p:cNvPicPr>
          <p:nvPr/>
        </p:nvPicPr>
        <p:blipFill>
          <a:blip r:embed="rId4"/>
          <a:stretch>
            <a:fillRect/>
          </a:stretch>
        </p:blipFill>
        <p:spPr>
          <a:xfrm>
            <a:off x="7968098" y="1415817"/>
            <a:ext cx="3223238" cy="2310353"/>
          </a:xfrm>
          <a:prstGeom prst="rect">
            <a:avLst/>
          </a:prstGeom>
        </p:spPr>
      </p:pic>
      <p:pic>
        <p:nvPicPr>
          <p:cNvPr id="28" name="Picture 27"/>
          <p:cNvPicPr>
            <a:picLocks noChangeAspect="1"/>
          </p:cNvPicPr>
          <p:nvPr/>
        </p:nvPicPr>
        <p:blipFill>
          <a:blip r:embed="rId5"/>
          <a:stretch>
            <a:fillRect/>
          </a:stretch>
        </p:blipFill>
        <p:spPr>
          <a:xfrm>
            <a:off x="7968098" y="4005638"/>
            <a:ext cx="3223238" cy="2498679"/>
          </a:xfrm>
          <a:prstGeom prst="rect">
            <a:avLst/>
          </a:prstGeom>
        </p:spPr>
      </p:pic>
    </p:spTree>
    <p:extLst>
      <p:ext uri="{BB962C8B-B14F-4D97-AF65-F5344CB8AC3E}">
        <p14:creationId xmlns:p14="http://schemas.microsoft.com/office/powerpoint/2010/main" val="221033224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16" presetClass="entr" presetSubtype="37"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06836" y="513990"/>
            <a:ext cx="5688801" cy="733599"/>
          </a:xfrm>
          <a:prstGeom prst="rect">
            <a:avLst/>
          </a:prstGeom>
          <a:noFill/>
        </p:spPr>
        <p:txBody>
          <a:bodyPr wrap="none" rtlCol="0" anchor="b">
            <a:spAutoFit/>
          </a:bodyPr>
          <a:lstStyle/>
          <a:p>
            <a:pPr>
              <a:lnSpc>
                <a:spcPct val="125000"/>
              </a:lnSpc>
            </a:pPr>
            <a:r>
              <a:rPr lang="en-US" sz="3600" dirty="0" smtClean="0">
                <a:solidFill>
                  <a:schemeClr val="tx1">
                    <a:lumMod val="65000"/>
                    <a:lumOff val="35000"/>
                  </a:schemeClr>
                </a:solidFill>
                <a:latin typeface="Calibri" panose="020F0502020204030204" pitchFamily="34" charset="0"/>
                <a:cs typeface="Calibri" panose="020F0502020204030204" pitchFamily="34" charset="0"/>
              </a:rPr>
              <a:t>Self Assessment- what's in it?</a:t>
            </a:r>
            <a:endParaRPr lang="en-US" sz="3600" dirty="0">
              <a:solidFill>
                <a:schemeClr val="tx1">
                  <a:lumMod val="65000"/>
                  <a:lumOff val="35000"/>
                </a:schemeClr>
              </a:solidFill>
              <a:latin typeface="Calibri" panose="020F0502020204030204" pitchFamily="34" charset="0"/>
              <a:cs typeface="Calibri" panose="020F0502020204030204" pitchFamily="34" charset="0"/>
            </a:endParaRPr>
          </a:p>
        </p:txBody>
      </p:sp>
      <p:cxnSp>
        <p:nvCxnSpPr>
          <p:cNvPr id="5" name="Straight Connector 4"/>
          <p:cNvCxnSpPr/>
          <p:nvPr/>
        </p:nvCxnSpPr>
        <p:spPr>
          <a:xfrm>
            <a:off x="5936854" y="1322422"/>
            <a:ext cx="365760" cy="0"/>
          </a:xfrm>
          <a:prstGeom prst="line">
            <a:avLst/>
          </a:prstGeom>
          <a:ln w="63500" cap="rnd">
            <a:gradFill>
              <a:gsLst>
                <a:gs pos="0">
                  <a:schemeClr val="accent4"/>
                </a:gs>
                <a:gs pos="100000">
                  <a:schemeClr val="accent1"/>
                </a:gs>
              </a:gsLst>
              <a:lin ang="2700000" scaled="0"/>
            </a:gradFill>
            <a:roun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B26CCEE-4AEC-4462-ACB9-CED48F2D6AAF}"/>
              </a:ext>
            </a:extLst>
          </p:cNvPr>
          <p:cNvGrpSpPr/>
          <p:nvPr/>
        </p:nvGrpSpPr>
        <p:grpSpPr>
          <a:xfrm rot="2838935">
            <a:off x="-1098262" y="-5595917"/>
            <a:ext cx="5956770" cy="11191834"/>
            <a:chOff x="1088279" y="-318055"/>
            <a:chExt cx="5609677" cy="10539702"/>
          </a:xfrm>
          <a:gradFill flip="none" rotWithShape="1">
            <a:gsLst>
              <a:gs pos="0">
                <a:schemeClr val="accent2">
                  <a:lumMod val="5000"/>
                  <a:lumOff val="95000"/>
                </a:schemeClr>
              </a:gs>
              <a:gs pos="50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grpSpPr>
        <p:grpSp>
          <p:nvGrpSpPr>
            <p:cNvPr id="8" name="Group 7">
              <a:extLst>
                <a:ext uri="{FF2B5EF4-FFF2-40B4-BE49-F238E27FC236}">
                  <a16:creationId xmlns:a16="http://schemas.microsoft.com/office/drawing/2014/main" id="{FDE05A9F-F6BF-40C7-BA98-E64807D59A7D}"/>
                </a:ext>
              </a:extLst>
            </p:cNvPr>
            <p:cNvGrpSpPr/>
            <p:nvPr/>
          </p:nvGrpSpPr>
          <p:grpSpPr>
            <a:xfrm rot="18900000">
              <a:off x="2815913" y="-318055"/>
              <a:ext cx="2154411" cy="5609677"/>
              <a:chOff x="1615265" y="365759"/>
              <a:chExt cx="2154411" cy="5609677"/>
            </a:xfrm>
            <a:grpFill/>
          </p:grpSpPr>
          <p:sp>
            <p:nvSpPr>
              <p:cNvPr id="23" name="Oval 22">
                <a:extLst>
                  <a:ext uri="{FF2B5EF4-FFF2-40B4-BE49-F238E27FC236}">
                    <a16:creationId xmlns:a16="http://schemas.microsoft.com/office/drawing/2014/main" id="{DBF5D012-02D4-46C9-A406-FC04E64B513C}"/>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24" name="Group 23">
                <a:extLst>
                  <a:ext uri="{FF2B5EF4-FFF2-40B4-BE49-F238E27FC236}">
                    <a16:creationId xmlns:a16="http://schemas.microsoft.com/office/drawing/2014/main" id="{9434D4AF-8011-457A-9622-8BD4BD4ED53D}"/>
                  </a:ext>
                </a:extLst>
              </p:cNvPr>
              <p:cNvGrpSpPr/>
              <p:nvPr/>
            </p:nvGrpSpPr>
            <p:grpSpPr>
              <a:xfrm>
                <a:off x="1844378" y="2099144"/>
                <a:ext cx="1684679" cy="2142907"/>
                <a:chOff x="1781096" y="3505436"/>
                <a:chExt cx="1873901" cy="2010322"/>
              </a:xfrm>
              <a:grpFill/>
            </p:grpSpPr>
            <p:sp>
              <p:nvSpPr>
                <p:cNvPr id="26" name="Freeform 10">
                  <a:extLst>
                    <a:ext uri="{FF2B5EF4-FFF2-40B4-BE49-F238E27FC236}">
                      <a16:creationId xmlns:a16="http://schemas.microsoft.com/office/drawing/2014/main" id="{98D99D52-9AE8-421A-A7B3-3AA96462CD0C}"/>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7" name="Freeform 10">
                  <a:extLst>
                    <a:ext uri="{FF2B5EF4-FFF2-40B4-BE49-F238E27FC236}">
                      <a16:creationId xmlns:a16="http://schemas.microsoft.com/office/drawing/2014/main" id="{9AEFFC0B-F8A0-451A-9437-1AA2C01B6A8D}"/>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5" name="Oval 24">
                <a:extLst>
                  <a:ext uri="{FF2B5EF4-FFF2-40B4-BE49-F238E27FC236}">
                    <a16:creationId xmlns:a16="http://schemas.microsoft.com/office/drawing/2014/main" id="{4986DB1B-2219-4B6B-A8A1-B3A7953826F3}"/>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9" name="Group 8">
              <a:extLst>
                <a:ext uri="{FF2B5EF4-FFF2-40B4-BE49-F238E27FC236}">
                  <a16:creationId xmlns:a16="http://schemas.microsoft.com/office/drawing/2014/main" id="{00ED91E1-EE6D-442B-B4A8-B9FF29472ED6}"/>
                </a:ext>
              </a:extLst>
            </p:cNvPr>
            <p:cNvGrpSpPr/>
            <p:nvPr/>
          </p:nvGrpSpPr>
          <p:grpSpPr>
            <a:xfrm rot="13500000">
              <a:off x="2815912" y="2133322"/>
              <a:ext cx="2154411" cy="5609677"/>
              <a:chOff x="1615265" y="365759"/>
              <a:chExt cx="2154411" cy="5609677"/>
            </a:xfrm>
            <a:grpFill/>
          </p:grpSpPr>
          <p:sp>
            <p:nvSpPr>
              <p:cNvPr id="18" name="Oval 17">
                <a:extLst>
                  <a:ext uri="{FF2B5EF4-FFF2-40B4-BE49-F238E27FC236}">
                    <a16:creationId xmlns:a16="http://schemas.microsoft.com/office/drawing/2014/main" id="{58B9986D-C5DC-426A-A1C6-FB2763A0ADE8}"/>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9" name="Group 18">
                <a:extLst>
                  <a:ext uri="{FF2B5EF4-FFF2-40B4-BE49-F238E27FC236}">
                    <a16:creationId xmlns:a16="http://schemas.microsoft.com/office/drawing/2014/main" id="{313078F7-BFFC-4A33-9C14-D4599ACC7519}"/>
                  </a:ext>
                </a:extLst>
              </p:cNvPr>
              <p:cNvGrpSpPr/>
              <p:nvPr/>
            </p:nvGrpSpPr>
            <p:grpSpPr>
              <a:xfrm>
                <a:off x="1844378" y="2099144"/>
                <a:ext cx="1684679" cy="2142907"/>
                <a:chOff x="1781096" y="3505436"/>
                <a:chExt cx="1873901" cy="2010322"/>
              </a:xfrm>
              <a:grpFill/>
            </p:grpSpPr>
            <p:sp>
              <p:nvSpPr>
                <p:cNvPr id="21" name="Freeform 10">
                  <a:extLst>
                    <a:ext uri="{FF2B5EF4-FFF2-40B4-BE49-F238E27FC236}">
                      <a16:creationId xmlns:a16="http://schemas.microsoft.com/office/drawing/2014/main" id="{97D4E584-FB5B-4CD4-8805-DB5109ED03EE}"/>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2" name="Freeform 10">
                  <a:extLst>
                    <a:ext uri="{FF2B5EF4-FFF2-40B4-BE49-F238E27FC236}">
                      <a16:creationId xmlns:a16="http://schemas.microsoft.com/office/drawing/2014/main" id="{7199710B-B201-4246-893D-C28584078F6F}"/>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0" name="Oval 19">
                <a:extLst>
                  <a:ext uri="{FF2B5EF4-FFF2-40B4-BE49-F238E27FC236}">
                    <a16:creationId xmlns:a16="http://schemas.microsoft.com/office/drawing/2014/main" id="{DA9F2D74-BD61-44BB-B470-55BEA05EA076}"/>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0" name="Freeform 10">
              <a:extLst>
                <a:ext uri="{FF2B5EF4-FFF2-40B4-BE49-F238E27FC236}">
                  <a16:creationId xmlns:a16="http://schemas.microsoft.com/office/drawing/2014/main" id="{1E4C30B7-0E37-4EE8-B081-F32831AF1269}"/>
                </a:ext>
              </a:extLst>
            </p:cNvPr>
            <p:cNvSpPr>
              <a:spLocks/>
            </p:cNvSpPr>
            <p:nvPr/>
          </p:nvSpPr>
          <p:spPr bwMode="auto">
            <a:xfrm rot="16200000">
              <a:off x="3098438" y="3496564"/>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nvGrpSpPr>
            <p:cNvPr id="11" name="Group 10">
              <a:extLst>
                <a:ext uri="{FF2B5EF4-FFF2-40B4-BE49-F238E27FC236}">
                  <a16:creationId xmlns:a16="http://schemas.microsoft.com/office/drawing/2014/main" id="{F829269B-D380-44D4-AA50-8BFD6FFDE27A}"/>
                </a:ext>
              </a:extLst>
            </p:cNvPr>
            <p:cNvGrpSpPr/>
            <p:nvPr/>
          </p:nvGrpSpPr>
          <p:grpSpPr>
            <a:xfrm rot="18900000">
              <a:off x="2824045" y="4611970"/>
              <a:ext cx="2154411" cy="5609677"/>
              <a:chOff x="1615265" y="365759"/>
              <a:chExt cx="2154411" cy="5609677"/>
            </a:xfrm>
            <a:grpFill/>
          </p:grpSpPr>
          <p:sp>
            <p:nvSpPr>
              <p:cNvPr id="13" name="Oval 12">
                <a:extLst>
                  <a:ext uri="{FF2B5EF4-FFF2-40B4-BE49-F238E27FC236}">
                    <a16:creationId xmlns:a16="http://schemas.microsoft.com/office/drawing/2014/main" id="{724ED544-8E4B-4516-BC22-BF67291C15DB}"/>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4" name="Group 13">
                <a:extLst>
                  <a:ext uri="{FF2B5EF4-FFF2-40B4-BE49-F238E27FC236}">
                    <a16:creationId xmlns:a16="http://schemas.microsoft.com/office/drawing/2014/main" id="{643B7056-3D3C-4DCA-8841-3A57256622D9}"/>
                  </a:ext>
                </a:extLst>
              </p:cNvPr>
              <p:cNvGrpSpPr/>
              <p:nvPr/>
            </p:nvGrpSpPr>
            <p:grpSpPr>
              <a:xfrm>
                <a:off x="1844378" y="2099144"/>
                <a:ext cx="1684679" cy="2142907"/>
                <a:chOff x="1781096" y="3505436"/>
                <a:chExt cx="1873901" cy="2010322"/>
              </a:xfrm>
              <a:grpFill/>
            </p:grpSpPr>
            <p:sp>
              <p:nvSpPr>
                <p:cNvPr id="16" name="Freeform 10">
                  <a:extLst>
                    <a:ext uri="{FF2B5EF4-FFF2-40B4-BE49-F238E27FC236}">
                      <a16:creationId xmlns:a16="http://schemas.microsoft.com/office/drawing/2014/main" id="{4951AD9B-AECD-422F-A9FF-81E4E2AF1F8A}"/>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17" name="Freeform 10">
                  <a:extLst>
                    <a:ext uri="{FF2B5EF4-FFF2-40B4-BE49-F238E27FC236}">
                      <a16:creationId xmlns:a16="http://schemas.microsoft.com/office/drawing/2014/main" id="{5FC18763-D863-4126-885D-F185D287AD95}"/>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15" name="Oval 14">
                <a:extLst>
                  <a:ext uri="{FF2B5EF4-FFF2-40B4-BE49-F238E27FC236}">
                    <a16:creationId xmlns:a16="http://schemas.microsoft.com/office/drawing/2014/main" id="{929BB849-DB10-43F7-9430-A1CB34D0C65A}"/>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2" name="Freeform 10">
              <a:extLst>
                <a:ext uri="{FF2B5EF4-FFF2-40B4-BE49-F238E27FC236}">
                  <a16:creationId xmlns:a16="http://schemas.microsoft.com/office/drawing/2014/main" id="{12E3258E-53B5-4C9D-8D14-0D031AB0AF0B}"/>
                </a:ext>
              </a:extLst>
            </p:cNvPr>
            <p:cNvSpPr>
              <a:spLocks/>
            </p:cNvSpPr>
            <p:nvPr/>
          </p:nvSpPr>
          <p:spPr bwMode="auto">
            <a:xfrm rot="5400000">
              <a:off x="2962579" y="5911079"/>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pic>
        <p:nvPicPr>
          <p:cNvPr id="2" name="Picture 1"/>
          <p:cNvPicPr>
            <a:picLocks noChangeAspect="1"/>
          </p:cNvPicPr>
          <p:nvPr/>
        </p:nvPicPr>
        <p:blipFill>
          <a:blip r:embed="rId3"/>
          <a:stretch>
            <a:fillRect/>
          </a:stretch>
        </p:blipFill>
        <p:spPr>
          <a:xfrm>
            <a:off x="1096300" y="1415817"/>
            <a:ext cx="6016856" cy="4797195"/>
          </a:xfrm>
          <a:prstGeom prst="rect">
            <a:avLst/>
          </a:prstGeom>
        </p:spPr>
      </p:pic>
      <p:pic>
        <p:nvPicPr>
          <p:cNvPr id="6" name="Picture 5"/>
          <p:cNvPicPr>
            <a:picLocks noChangeAspect="1"/>
          </p:cNvPicPr>
          <p:nvPr/>
        </p:nvPicPr>
        <p:blipFill>
          <a:blip r:embed="rId4"/>
          <a:stretch>
            <a:fillRect/>
          </a:stretch>
        </p:blipFill>
        <p:spPr>
          <a:xfrm>
            <a:off x="7938983" y="3824377"/>
            <a:ext cx="3407631" cy="2388635"/>
          </a:xfrm>
          <a:prstGeom prst="rect">
            <a:avLst/>
          </a:prstGeom>
        </p:spPr>
      </p:pic>
      <p:pic>
        <p:nvPicPr>
          <p:cNvPr id="29" name="Picture 28"/>
          <p:cNvPicPr>
            <a:picLocks noChangeAspect="1"/>
          </p:cNvPicPr>
          <p:nvPr/>
        </p:nvPicPr>
        <p:blipFill>
          <a:blip r:embed="rId5"/>
          <a:stretch>
            <a:fillRect/>
          </a:stretch>
        </p:blipFill>
        <p:spPr>
          <a:xfrm>
            <a:off x="7938983" y="1415817"/>
            <a:ext cx="3407630" cy="2270537"/>
          </a:xfrm>
          <a:prstGeom prst="rect">
            <a:avLst/>
          </a:prstGeom>
        </p:spPr>
      </p:pic>
    </p:spTree>
    <p:extLst>
      <p:ext uri="{BB962C8B-B14F-4D97-AF65-F5344CB8AC3E}">
        <p14:creationId xmlns:p14="http://schemas.microsoft.com/office/powerpoint/2010/main" val="33016067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16" presetClass="entr" presetSubtype="37"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45079" y="1474065"/>
            <a:ext cx="10639245" cy="4708981"/>
          </a:xfrm>
          <a:prstGeom prst="rect">
            <a:avLst/>
          </a:prstGeom>
          <a:noFill/>
        </p:spPr>
        <p:txBody>
          <a:bodyPr wrap="square" rtlCol="0">
            <a:spAutoFit/>
          </a:bodyPr>
          <a:lstStyle/>
          <a:p>
            <a:pPr algn="just">
              <a:lnSpc>
                <a:spcPct val="125000"/>
              </a:lnSpc>
            </a:pPr>
            <a:r>
              <a:rPr lang="en-US" sz="1600" dirty="0" smtClean="0">
                <a:solidFill>
                  <a:schemeClr val="tx1">
                    <a:lumMod val="65000"/>
                    <a:lumOff val="35000"/>
                  </a:schemeClr>
                </a:solidFill>
                <a:latin typeface="Calibri" panose="020F0502020204030204" pitchFamily="34" charset="0"/>
                <a:cs typeface="Calibri" panose="020F0502020204030204" pitchFamily="34" charset="0"/>
              </a:rPr>
              <a:t>Each Service is unique</a:t>
            </a:r>
          </a:p>
          <a:p>
            <a:pPr algn="just">
              <a:lnSpc>
                <a:spcPct val="125000"/>
              </a:lnSpc>
            </a:pPr>
            <a:r>
              <a:rPr lang="en-US" sz="1600" dirty="0" smtClean="0">
                <a:solidFill>
                  <a:schemeClr val="tx1">
                    <a:lumMod val="65000"/>
                    <a:lumOff val="35000"/>
                  </a:schemeClr>
                </a:solidFill>
                <a:latin typeface="Calibri" panose="020F0502020204030204" pitchFamily="34" charset="0"/>
                <a:cs typeface="Calibri" panose="020F0502020204030204" pitchFamily="34" charset="0"/>
              </a:rPr>
              <a:t>The way in which you provide quality education and care to your children will be determined by your service context, including: </a:t>
            </a:r>
          </a:p>
          <a:p>
            <a:pPr marL="171450" indent="-171450" algn="just">
              <a:lnSpc>
                <a:spcPct val="125000"/>
              </a:lnSpc>
              <a:buFont typeface="Arial" panose="020B0604020202020204" pitchFamily="34" charset="0"/>
              <a:buChar char="•"/>
            </a:pPr>
            <a:r>
              <a:rPr lang="en-US" sz="1600" dirty="0" smtClean="0">
                <a:solidFill>
                  <a:schemeClr val="tx1">
                    <a:lumMod val="65000"/>
                    <a:lumOff val="35000"/>
                  </a:schemeClr>
                </a:solidFill>
                <a:latin typeface="Calibri" panose="020F0502020204030204" pitchFamily="34" charset="0"/>
                <a:cs typeface="Calibri" panose="020F0502020204030204" pitchFamily="34" charset="0"/>
              </a:rPr>
              <a:t>Your service environment</a:t>
            </a:r>
          </a:p>
          <a:p>
            <a:pPr marL="171450" indent="-171450" algn="just">
              <a:lnSpc>
                <a:spcPct val="125000"/>
              </a:lnSpc>
              <a:buFont typeface="Arial" panose="020B0604020202020204" pitchFamily="34" charset="0"/>
              <a:buChar char="•"/>
            </a:pPr>
            <a:r>
              <a:rPr lang="en-US" sz="1600" dirty="0" smtClean="0">
                <a:solidFill>
                  <a:schemeClr val="tx1">
                    <a:lumMod val="65000"/>
                    <a:lumOff val="35000"/>
                  </a:schemeClr>
                </a:solidFill>
                <a:latin typeface="Calibri" panose="020F0502020204030204" pitchFamily="34" charset="0"/>
                <a:cs typeface="Calibri" panose="020F0502020204030204" pitchFamily="34" charset="0"/>
              </a:rPr>
              <a:t>The needs, interests and abilities of the children attending your service</a:t>
            </a:r>
          </a:p>
          <a:p>
            <a:pPr marL="171450" indent="-171450" algn="just">
              <a:lnSpc>
                <a:spcPct val="125000"/>
              </a:lnSpc>
              <a:buFont typeface="Arial" panose="020B0604020202020204" pitchFamily="34" charset="0"/>
              <a:buChar char="•"/>
            </a:pPr>
            <a:r>
              <a:rPr lang="en-US" sz="1600" dirty="0" smtClean="0">
                <a:solidFill>
                  <a:schemeClr val="tx1">
                    <a:lumMod val="65000"/>
                    <a:lumOff val="35000"/>
                  </a:schemeClr>
                </a:solidFill>
                <a:latin typeface="Calibri" panose="020F0502020204030204" pitchFamily="34" charset="0"/>
                <a:cs typeface="Calibri" panose="020F0502020204030204" pitchFamily="34" charset="0"/>
              </a:rPr>
              <a:t>The needs of your families and the wider community</a:t>
            </a:r>
          </a:p>
          <a:p>
            <a:pPr marL="171450" indent="-171450" algn="just">
              <a:lnSpc>
                <a:spcPct val="125000"/>
              </a:lnSpc>
              <a:buFont typeface="Arial" panose="020B0604020202020204" pitchFamily="34" charset="0"/>
              <a:buChar char="•"/>
            </a:pPr>
            <a:endParaRPr lang="en-US" sz="1600" dirty="0">
              <a:solidFill>
                <a:schemeClr val="tx1">
                  <a:lumMod val="65000"/>
                  <a:lumOff val="35000"/>
                </a:schemeClr>
              </a:solidFill>
              <a:latin typeface="Calibri" panose="020F0502020204030204" pitchFamily="34" charset="0"/>
              <a:cs typeface="Calibri" panose="020F0502020204030204" pitchFamily="34" charset="0"/>
            </a:endParaRPr>
          </a:p>
          <a:p>
            <a:pPr algn="just">
              <a:lnSpc>
                <a:spcPct val="125000"/>
              </a:lnSpc>
            </a:pPr>
            <a:r>
              <a:rPr lang="en-US" sz="1600" dirty="0" smtClean="0">
                <a:solidFill>
                  <a:schemeClr val="tx1">
                    <a:lumMod val="65000"/>
                    <a:lumOff val="35000"/>
                  </a:schemeClr>
                </a:solidFill>
                <a:latin typeface="Calibri" panose="020F0502020204030204" pitchFamily="34" charset="0"/>
                <a:cs typeface="Calibri" panose="020F0502020204030204" pitchFamily="34" charset="0"/>
              </a:rPr>
              <a:t>The Quality and quality improvement should reflect the service context and recognize the importance of your unique context. </a:t>
            </a:r>
          </a:p>
          <a:p>
            <a:pPr algn="just">
              <a:lnSpc>
                <a:spcPct val="125000"/>
              </a:lnSpc>
            </a:pPr>
            <a:endParaRPr lang="en-US" sz="1600" dirty="0">
              <a:solidFill>
                <a:schemeClr val="tx1">
                  <a:lumMod val="65000"/>
                  <a:lumOff val="35000"/>
                </a:schemeClr>
              </a:solidFill>
              <a:latin typeface="Calibri" panose="020F0502020204030204" pitchFamily="34" charset="0"/>
              <a:cs typeface="Calibri" panose="020F0502020204030204" pitchFamily="34" charset="0"/>
            </a:endParaRPr>
          </a:p>
          <a:p>
            <a:pPr algn="just">
              <a:lnSpc>
                <a:spcPct val="125000"/>
              </a:lnSpc>
            </a:pPr>
            <a:r>
              <a:rPr lang="en-US" sz="1600" dirty="0" smtClean="0">
                <a:solidFill>
                  <a:schemeClr val="tx1">
                    <a:lumMod val="65000"/>
                    <a:lumOff val="35000"/>
                  </a:schemeClr>
                </a:solidFill>
                <a:latin typeface="Calibri" panose="020F0502020204030204" pitchFamily="34" charset="0"/>
                <a:cs typeface="Calibri" panose="020F0502020204030204" pitchFamily="34" charset="0"/>
              </a:rPr>
              <a:t>There is no one approach to quality. In self assessment you can promote the unique culture and identities of the children and families of your service community. </a:t>
            </a:r>
          </a:p>
          <a:p>
            <a:pPr algn="just">
              <a:lnSpc>
                <a:spcPct val="125000"/>
              </a:lnSpc>
            </a:pPr>
            <a:endParaRPr lang="en-US" sz="1600" dirty="0">
              <a:solidFill>
                <a:schemeClr val="tx1">
                  <a:lumMod val="65000"/>
                  <a:lumOff val="35000"/>
                </a:schemeClr>
              </a:solidFill>
              <a:latin typeface="Calibri" panose="020F0502020204030204" pitchFamily="34" charset="0"/>
              <a:cs typeface="Calibri" panose="020F0502020204030204" pitchFamily="34" charset="0"/>
            </a:endParaRPr>
          </a:p>
          <a:p>
            <a:pPr algn="just">
              <a:lnSpc>
                <a:spcPct val="125000"/>
              </a:lnSpc>
            </a:pPr>
            <a:r>
              <a:rPr lang="en-US" sz="1600" dirty="0" smtClean="0">
                <a:solidFill>
                  <a:schemeClr val="tx1">
                    <a:lumMod val="65000"/>
                    <a:lumOff val="35000"/>
                  </a:schemeClr>
                </a:solidFill>
                <a:latin typeface="Calibri" panose="020F0502020204030204" pitchFamily="34" charset="0"/>
                <a:cs typeface="Calibri" panose="020F0502020204030204" pitchFamily="34" charset="0"/>
              </a:rPr>
              <a:t>Self assessment and quality improvement works best when all members of the service team, including staff, educators, children, families and members of local communities , collaborate and share. </a:t>
            </a:r>
          </a:p>
          <a:p>
            <a:pPr>
              <a:lnSpc>
                <a:spcPct val="125000"/>
              </a:lnSpc>
            </a:pPr>
            <a:endParaRPr lang="en-US" sz="1600" dirty="0" smtClean="0">
              <a:solidFill>
                <a:schemeClr val="tx1">
                  <a:lumMod val="65000"/>
                  <a:lumOff val="35000"/>
                </a:schemeClr>
              </a:solidFill>
              <a:latin typeface="Calibri" panose="020F0502020204030204" pitchFamily="34" charset="0"/>
              <a:cs typeface="Calibri" panose="020F0502020204030204" pitchFamily="34" charset="0"/>
            </a:endParaRPr>
          </a:p>
        </p:txBody>
      </p:sp>
      <p:sp>
        <p:nvSpPr>
          <p:cNvPr id="3" name="TextBox 2"/>
          <p:cNvSpPr txBox="1"/>
          <p:nvPr/>
        </p:nvSpPr>
        <p:spPr>
          <a:xfrm>
            <a:off x="4688301" y="698466"/>
            <a:ext cx="7267374" cy="662361"/>
          </a:xfrm>
          <a:prstGeom prst="rect">
            <a:avLst/>
          </a:prstGeom>
          <a:noFill/>
        </p:spPr>
        <p:txBody>
          <a:bodyPr wrap="none" rtlCol="0" anchor="b">
            <a:spAutoFit/>
          </a:bodyPr>
          <a:lstStyle/>
          <a:p>
            <a:pPr>
              <a:lnSpc>
                <a:spcPct val="125000"/>
              </a:lnSpc>
            </a:pPr>
            <a:r>
              <a:rPr lang="en-US" sz="3200" dirty="0" smtClean="0">
                <a:solidFill>
                  <a:schemeClr val="tx1">
                    <a:lumMod val="65000"/>
                    <a:lumOff val="35000"/>
                  </a:schemeClr>
                </a:solidFill>
                <a:latin typeface="Calibri" panose="020F0502020204030204" pitchFamily="34" charset="0"/>
                <a:cs typeface="Calibri" panose="020F0502020204030204" pitchFamily="34" charset="0"/>
              </a:rPr>
              <a:t>Self Assessment and your unique practices</a:t>
            </a:r>
            <a:endParaRPr lang="en-US" sz="3200" dirty="0">
              <a:solidFill>
                <a:schemeClr val="tx1">
                  <a:lumMod val="65000"/>
                  <a:lumOff val="35000"/>
                </a:schemeClr>
              </a:solidFill>
              <a:latin typeface="Calibri" panose="020F0502020204030204" pitchFamily="34" charset="0"/>
              <a:cs typeface="Calibri" panose="020F0502020204030204" pitchFamily="34" charset="0"/>
            </a:endParaRPr>
          </a:p>
        </p:txBody>
      </p:sp>
      <p:cxnSp>
        <p:nvCxnSpPr>
          <p:cNvPr id="5" name="Straight Connector 4"/>
          <p:cNvCxnSpPr/>
          <p:nvPr/>
        </p:nvCxnSpPr>
        <p:spPr>
          <a:xfrm>
            <a:off x="5936854" y="1322422"/>
            <a:ext cx="365760" cy="0"/>
          </a:xfrm>
          <a:prstGeom prst="line">
            <a:avLst/>
          </a:prstGeom>
          <a:ln w="63500" cap="rnd">
            <a:gradFill>
              <a:gsLst>
                <a:gs pos="0">
                  <a:schemeClr val="accent4"/>
                </a:gs>
                <a:gs pos="100000">
                  <a:schemeClr val="accent1"/>
                </a:gs>
              </a:gsLst>
              <a:lin ang="2700000" scaled="0"/>
            </a:gradFill>
            <a:roun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B26CCEE-4AEC-4462-ACB9-CED48F2D6AAF}"/>
              </a:ext>
            </a:extLst>
          </p:cNvPr>
          <p:cNvGrpSpPr/>
          <p:nvPr/>
        </p:nvGrpSpPr>
        <p:grpSpPr>
          <a:xfrm rot="2838935">
            <a:off x="-1098262" y="-5595917"/>
            <a:ext cx="5956770" cy="11191834"/>
            <a:chOff x="1088279" y="-318055"/>
            <a:chExt cx="5609677" cy="10539702"/>
          </a:xfrm>
          <a:gradFill flip="none" rotWithShape="1">
            <a:gsLst>
              <a:gs pos="0">
                <a:schemeClr val="accent2">
                  <a:lumMod val="5000"/>
                  <a:lumOff val="95000"/>
                </a:schemeClr>
              </a:gs>
              <a:gs pos="50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grpSpPr>
        <p:grpSp>
          <p:nvGrpSpPr>
            <p:cNvPr id="8" name="Group 7">
              <a:extLst>
                <a:ext uri="{FF2B5EF4-FFF2-40B4-BE49-F238E27FC236}">
                  <a16:creationId xmlns:a16="http://schemas.microsoft.com/office/drawing/2014/main" id="{FDE05A9F-F6BF-40C7-BA98-E64807D59A7D}"/>
                </a:ext>
              </a:extLst>
            </p:cNvPr>
            <p:cNvGrpSpPr/>
            <p:nvPr/>
          </p:nvGrpSpPr>
          <p:grpSpPr>
            <a:xfrm rot="18900000">
              <a:off x="2815913" y="-318055"/>
              <a:ext cx="2154411" cy="5609677"/>
              <a:chOff x="1615265" y="365759"/>
              <a:chExt cx="2154411" cy="5609677"/>
            </a:xfrm>
            <a:grpFill/>
          </p:grpSpPr>
          <p:sp>
            <p:nvSpPr>
              <p:cNvPr id="23" name="Oval 22">
                <a:extLst>
                  <a:ext uri="{FF2B5EF4-FFF2-40B4-BE49-F238E27FC236}">
                    <a16:creationId xmlns:a16="http://schemas.microsoft.com/office/drawing/2014/main" id="{DBF5D012-02D4-46C9-A406-FC04E64B513C}"/>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24" name="Group 23">
                <a:extLst>
                  <a:ext uri="{FF2B5EF4-FFF2-40B4-BE49-F238E27FC236}">
                    <a16:creationId xmlns:a16="http://schemas.microsoft.com/office/drawing/2014/main" id="{9434D4AF-8011-457A-9622-8BD4BD4ED53D}"/>
                  </a:ext>
                </a:extLst>
              </p:cNvPr>
              <p:cNvGrpSpPr/>
              <p:nvPr/>
            </p:nvGrpSpPr>
            <p:grpSpPr>
              <a:xfrm>
                <a:off x="1844378" y="2099144"/>
                <a:ext cx="1684679" cy="2142907"/>
                <a:chOff x="1781096" y="3505436"/>
                <a:chExt cx="1873901" cy="2010322"/>
              </a:xfrm>
              <a:grpFill/>
            </p:grpSpPr>
            <p:sp>
              <p:nvSpPr>
                <p:cNvPr id="26" name="Freeform 10">
                  <a:extLst>
                    <a:ext uri="{FF2B5EF4-FFF2-40B4-BE49-F238E27FC236}">
                      <a16:creationId xmlns:a16="http://schemas.microsoft.com/office/drawing/2014/main" id="{98D99D52-9AE8-421A-A7B3-3AA96462CD0C}"/>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7" name="Freeform 10">
                  <a:extLst>
                    <a:ext uri="{FF2B5EF4-FFF2-40B4-BE49-F238E27FC236}">
                      <a16:creationId xmlns:a16="http://schemas.microsoft.com/office/drawing/2014/main" id="{9AEFFC0B-F8A0-451A-9437-1AA2C01B6A8D}"/>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5" name="Oval 24">
                <a:extLst>
                  <a:ext uri="{FF2B5EF4-FFF2-40B4-BE49-F238E27FC236}">
                    <a16:creationId xmlns:a16="http://schemas.microsoft.com/office/drawing/2014/main" id="{4986DB1B-2219-4B6B-A8A1-B3A7953826F3}"/>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9" name="Group 8">
              <a:extLst>
                <a:ext uri="{FF2B5EF4-FFF2-40B4-BE49-F238E27FC236}">
                  <a16:creationId xmlns:a16="http://schemas.microsoft.com/office/drawing/2014/main" id="{00ED91E1-EE6D-442B-B4A8-B9FF29472ED6}"/>
                </a:ext>
              </a:extLst>
            </p:cNvPr>
            <p:cNvGrpSpPr/>
            <p:nvPr/>
          </p:nvGrpSpPr>
          <p:grpSpPr>
            <a:xfrm rot="13500000">
              <a:off x="2815912" y="2133322"/>
              <a:ext cx="2154411" cy="5609677"/>
              <a:chOff x="1615265" y="365759"/>
              <a:chExt cx="2154411" cy="5609677"/>
            </a:xfrm>
            <a:grpFill/>
          </p:grpSpPr>
          <p:sp>
            <p:nvSpPr>
              <p:cNvPr id="18" name="Oval 17">
                <a:extLst>
                  <a:ext uri="{FF2B5EF4-FFF2-40B4-BE49-F238E27FC236}">
                    <a16:creationId xmlns:a16="http://schemas.microsoft.com/office/drawing/2014/main" id="{58B9986D-C5DC-426A-A1C6-FB2763A0ADE8}"/>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9" name="Group 18">
                <a:extLst>
                  <a:ext uri="{FF2B5EF4-FFF2-40B4-BE49-F238E27FC236}">
                    <a16:creationId xmlns:a16="http://schemas.microsoft.com/office/drawing/2014/main" id="{313078F7-BFFC-4A33-9C14-D4599ACC7519}"/>
                  </a:ext>
                </a:extLst>
              </p:cNvPr>
              <p:cNvGrpSpPr/>
              <p:nvPr/>
            </p:nvGrpSpPr>
            <p:grpSpPr>
              <a:xfrm>
                <a:off x="1844378" y="2099144"/>
                <a:ext cx="1684679" cy="2142907"/>
                <a:chOff x="1781096" y="3505436"/>
                <a:chExt cx="1873901" cy="2010322"/>
              </a:xfrm>
              <a:grpFill/>
            </p:grpSpPr>
            <p:sp>
              <p:nvSpPr>
                <p:cNvPr id="21" name="Freeform 10">
                  <a:extLst>
                    <a:ext uri="{FF2B5EF4-FFF2-40B4-BE49-F238E27FC236}">
                      <a16:creationId xmlns:a16="http://schemas.microsoft.com/office/drawing/2014/main" id="{97D4E584-FB5B-4CD4-8805-DB5109ED03EE}"/>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2" name="Freeform 10">
                  <a:extLst>
                    <a:ext uri="{FF2B5EF4-FFF2-40B4-BE49-F238E27FC236}">
                      <a16:creationId xmlns:a16="http://schemas.microsoft.com/office/drawing/2014/main" id="{7199710B-B201-4246-893D-C28584078F6F}"/>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0" name="Oval 19">
                <a:extLst>
                  <a:ext uri="{FF2B5EF4-FFF2-40B4-BE49-F238E27FC236}">
                    <a16:creationId xmlns:a16="http://schemas.microsoft.com/office/drawing/2014/main" id="{DA9F2D74-BD61-44BB-B470-55BEA05EA076}"/>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0" name="Freeform 10">
              <a:extLst>
                <a:ext uri="{FF2B5EF4-FFF2-40B4-BE49-F238E27FC236}">
                  <a16:creationId xmlns:a16="http://schemas.microsoft.com/office/drawing/2014/main" id="{1E4C30B7-0E37-4EE8-B081-F32831AF1269}"/>
                </a:ext>
              </a:extLst>
            </p:cNvPr>
            <p:cNvSpPr>
              <a:spLocks/>
            </p:cNvSpPr>
            <p:nvPr/>
          </p:nvSpPr>
          <p:spPr bwMode="auto">
            <a:xfrm rot="16200000">
              <a:off x="3098438" y="3496564"/>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nvGrpSpPr>
            <p:cNvPr id="11" name="Group 10">
              <a:extLst>
                <a:ext uri="{FF2B5EF4-FFF2-40B4-BE49-F238E27FC236}">
                  <a16:creationId xmlns:a16="http://schemas.microsoft.com/office/drawing/2014/main" id="{F829269B-D380-44D4-AA50-8BFD6FFDE27A}"/>
                </a:ext>
              </a:extLst>
            </p:cNvPr>
            <p:cNvGrpSpPr/>
            <p:nvPr/>
          </p:nvGrpSpPr>
          <p:grpSpPr>
            <a:xfrm rot="18900000">
              <a:off x="2824045" y="4611970"/>
              <a:ext cx="2154411" cy="5609677"/>
              <a:chOff x="1615265" y="365759"/>
              <a:chExt cx="2154411" cy="5609677"/>
            </a:xfrm>
            <a:grpFill/>
          </p:grpSpPr>
          <p:sp>
            <p:nvSpPr>
              <p:cNvPr id="13" name="Oval 12">
                <a:extLst>
                  <a:ext uri="{FF2B5EF4-FFF2-40B4-BE49-F238E27FC236}">
                    <a16:creationId xmlns:a16="http://schemas.microsoft.com/office/drawing/2014/main" id="{724ED544-8E4B-4516-BC22-BF67291C15DB}"/>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4" name="Group 13">
                <a:extLst>
                  <a:ext uri="{FF2B5EF4-FFF2-40B4-BE49-F238E27FC236}">
                    <a16:creationId xmlns:a16="http://schemas.microsoft.com/office/drawing/2014/main" id="{643B7056-3D3C-4DCA-8841-3A57256622D9}"/>
                  </a:ext>
                </a:extLst>
              </p:cNvPr>
              <p:cNvGrpSpPr/>
              <p:nvPr/>
            </p:nvGrpSpPr>
            <p:grpSpPr>
              <a:xfrm>
                <a:off x="1844378" y="2099144"/>
                <a:ext cx="1684679" cy="2142907"/>
                <a:chOff x="1781096" y="3505436"/>
                <a:chExt cx="1873901" cy="2010322"/>
              </a:xfrm>
              <a:grpFill/>
            </p:grpSpPr>
            <p:sp>
              <p:nvSpPr>
                <p:cNvPr id="16" name="Freeform 10">
                  <a:extLst>
                    <a:ext uri="{FF2B5EF4-FFF2-40B4-BE49-F238E27FC236}">
                      <a16:creationId xmlns:a16="http://schemas.microsoft.com/office/drawing/2014/main" id="{4951AD9B-AECD-422F-A9FF-81E4E2AF1F8A}"/>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17" name="Freeform 10">
                  <a:extLst>
                    <a:ext uri="{FF2B5EF4-FFF2-40B4-BE49-F238E27FC236}">
                      <a16:creationId xmlns:a16="http://schemas.microsoft.com/office/drawing/2014/main" id="{5FC18763-D863-4126-885D-F185D287AD95}"/>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15" name="Oval 14">
                <a:extLst>
                  <a:ext uri="{FF2B5EF4-FFF2-40B4-BE49-F238E27FC236}">
                    <a16:creationId xmlns:a16="http://schemas.microsoft.com/office/drawing/2014/main" id="{929BB849-DB10-43F7-9430-A1CB34D0C65A}"/>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2" name="Freeform 10">
              <a:extLst>
                <a:ext uri="{FF2B5EF4-FFF2-40B4-BE49-F238E27FC236}">
                  <a16:creationId xmlns:a16="http://schemas.microsoft.com/office/drawing/2014/main" id="{12E3258E-53B5-4C9D-8D14-0D031AB0AF0B}"/>
                </a:ext>
              </a:extLst>
            </p:cNvPr>
            <p:cNvSpPr>
              <a:spLocks/>
            </p:cNvSpPr>
            <p:nvPr/>
          </p:nvSpPr>
          <p:spPr bwMode="auto">
            <a:xfrm rot="5400000">
              <a:off x="2962579" y="5911079"/>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Tree>
    <p:extLst>
      <p:ext uri="{BB962C8B-B14F-4D97-AF65-F5344CB8AC3E}">
        <p14:creationId xmlns:p14="http://schemas.microsoft.com/office/powerpoint/2010/main" val="178859331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16" presetClass="entr" presetSubtype="37"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45079" y="1474065"/>
            <a:ext cx="10639245" cy="3875420"/>
          </a:xfrm>
          <a:prstGeom prst="rect">
            <a:avLst/>
          </a:prstGeom>
          <a:noFill/>
        </p:spPr>
        <p:txBody>
          <a:bodyPr wrap="square" rtlCol="0">
            <a:spAutoFit/>
          </a:bodyPr>
          <a:lstStyle/>
          <a:p>
            <a:pPr algn="just">
              <a:lnSpc>
                <a:spcPct val="125000"/>
              </a:lnSpc>
            </a:pPr>
            <a:r>
              <a:rPr lang="en-US" dirty="0" smtClean="0">
                <a:solidFill>
                  <a:schemeClr val="tx1">
                    <a:lumMod val="65000"/>
                    <a:lumOff val="35000"/>
                  </a:schemeClr>
                </a:solidFill>
                <a:latin typeface="Calibri" panose="020F0502020204030204" pitchFamily="34" charset="0"/>
                <a:cs typeface="Calibri" panose="020F0502020204030204" pitchFamily="34" charset="0"/>
              </a:rPr>
              <a:t>When should self assessment occur?</a:t>
            </a:r>
          </a:p>
          <a:p>
            <a:pPr algn="just">
              <a:lnSpc>
                <a:spcPct val="125000"/>
              </a:lnSpc>
            </a:pPr>
            <a:r>
              <a:rPr lang="en-US" dirty="0">
                <a:solidFill>
                  <a:schemeClr val="tx1">
                    <a:lumMod val="65000"/>
                    <a:lumOff val="35000"/>
                  </a:schemeClr>
                </a:solidFill>
                <a:latin typeface="Calibri" panose="020F0502020204030204" pitchFamily="34" charset="0"/>
                <a:cs typeface="Calibri" panose="020F0502020204030204" pitchFamily="34" charset="0"/>
              </a:rPr>
              <a:t>Self assessment at the service should be ongoing, regular and planned. </a:t>
            </a:r>
          </a:p>
          <a:p>
            <a:pPr algn="just">
              <a:lnSpc>
                <a:spcPct val="125000"/>
              </a:lnSpc>
            </a:pPr>
            <a:endParaRPr lang="en-US" dirty="0" smtClean="0">
              <a:solidFill>
                <a:schemeClr val="tx1">
                  <a:lumMod val="65000"/>
                  <a:lumOff val="35000"/>
                </a:schemeClr>
              </a:solidFill>
              <a:latin typeface="Calibri" panose="020F0502020204030204" pitchFamily="34" charset="0"/>
              <a:cs typeface="Calibri" panose="020F0502020204030204" pitchFamily="34" charset="0"/>
            </a:endParaRPr>
          </a:p>
          <a:p>
            <a:pPr algn="just">
              <a:lnSpc>
                <a:spcPct val="125000"/>
              </a:lnSpc>
            </a:pPr>
            <a:r>
              <a:rPr lang="en-US" dirty="0" smtClean="0">
                <a:solidFill>
                  <a:schemeClr val="tx1">
                    <a:lumMod val="65000"/>
                    <a:lumOff val="35000"/>
                  </a:schemeClr>
                </a:solidFill>
                <a:latin typeface="Calibri" panose="020F0502020204030204" pitchFamily="34" charset="0"/>
                <a:cs typeface="Calibri" panose="020F0502020204030204" pitchFamily="34" charset="0"/>
              </a:rPr>
              <a:t>A continuous cycle of review will help keep the focus on quality improvement. The cycle includes:</a:t>
            </a:r>
          </a:p>
          <a:p>
            <a:pPr marL="285750" indent="-285750" algn="just">
              <a:lnSpc>
                <a:spcPct val="125000"/>
              </a:lnSpc>
              <a:buFont typeface="Arial" panose="020B0604020202020204" pitchFamily="34" charset="0"/>
              <a:buChar char="•"/>
            </a:pPr>
            <a:r>
              <a:rPr lang="en-US" dirty="0" smtClean="0">
                <a:solidFill>
                  <a:schemeClr val="tx1">
                    <a:lumMod val="65000"/>
                    <a:lumOff val="35000"/>
                  </a:schemeClr>
                </a:solidFill>
                <a:latin typeface="Calibri" panose="020F0502020204030204" pitchFamily="34" charset="0"/>
                <a:cs typeface="Calibri" panose="020F0502020204030204" pitchFamily="34" charset="0"/>
              </a:rPr>
              <a:t>Assessing practice to review quality improvements that may be needed</a:t>
            </a:r>
          </a:p>
          <a:p>
            <a:pPr marL="285750" indent="-285750" algn="just">
              <a:lnSpc>
                <a:spcPct val="125000"/>
              </a:lnSpc>
              <a:buFont typeface="Arial" panose="020B0604020202020204" pitchFamily="34" charset="0"/>
              <a:buChar char="•"/>
            </a:pPr>
            <a:r>
              <a:rPr lang="en-US" dirty="0" smtClean="0">
                <a:solidFill>
                  <a:schemeClr val="tx1">
                    <a:lumMod val="65000"/>
                    <a:lumOff val="35000"/>
                  </a:schemeClr>
                </a:solidFill>
                <a:latin typeface="Calibri" panose="020F0502020204030204" pitchFamily="34" charset="0"/>
                <a:cs typeface="Calibri" panose="020F0502020204030204" pitchFamily="34" charset="0"/>
              </a:rPr>
              <a:t>Implementing those improvements</a:t>
            </a:r>
          </a:p>
          <a:p>
            <a:pPr marL="285750" indent="-285750" algn="just">
              <a:lnSpc>
                <a:spcPct val="125000"/>
              </a:lnSpc>
              <a:buFont typeface="Arial" panose="020B0604020202020204" pitchFamily="34" charset="0"/>
              <a:buChar char="•"/>
            </a:pPr>
            <a:r>
              <a:rPr lang="en-US" dirty="0" smtClean="0">
                <a:solidFill>
                  <a:schemeClr val="tx1">
                    <a:lumMod val="65000"/>
                    <a:lumOff val="35000"/>
                  </a:schemeClr>
                </a:solidFill>
                <a:latin typeface="Calibri" panose="020F0502020204030204" pitchFamily="34" charset="0"/>
                <a:cs typeface="Calibri" panose="020F0502020204030204" pitchFamily="34" charset="0"/>
              </a:rPr>
              <a:t>Reviewing the impacts of those improvements to identify further enhancements, if necessary. </a:t>
            </a:r>
          </a:p>
          <a:p>
            <a:pPr algn="just">
              <a:lnSpc>
                <a:spcPct val="125000"/>
              </a:lnSpc>
            </a:pPr>
            <a:endParaRPr lang="en-US" dirty="0">
              <a:solidFill>
                <a:schemeClr val="tx1">
                  <a:lumMod val="65000"/>
                  <a:lumOff val="35000"/>
                </a:schemeClr>
              </a:solidFill>
              <a:latin typeface="Calibri" panose="020F0502020204030204" pitchFamily="34" charset="0"/>
              <a:cs typeface="Calibri" panose="020F0502020204030204" pitchFamily="34" charset="0"/>
            </a:endParaRPr>
          </a:p>
          <a:p>
            <a:pPr algn="just">
              <a:lnSpc>
                <a:spcPct val="125000"/>
              </a:lnSpc>
            </a:pPr>
            <a:r>
              <a:rPr lang="en-US" dirty="0" smtClean="0">
                <a:solidFill>
                  <a:schemeClr val="tx1">
                    <a:lumMod val="65000"/>
                    <a:lumOff val="35000"/>
                  </a:schemeClr>
                </a:solidFill>
                <a:latin typeface="Calibri" panose="020F0502020204030204" pitchFamily="34" charset="0"/>
                <a:cs typeface="Calibri" panose="020F0502020204030204" pitchFamily="34" charset="0"/>
              </a:rPr>
              <a:t>Using a planned approach to self assessment involves: </a:t>
            </a:r>
          </a:p>
          <a:p>
            <a:pPr marL="285750" indent="-285750" algn="just">
              <a:lnSpc>
                <a:spcPct val="125000"/>
              </a:lnSpc>
              <a:buFont typeface="Arial" panose="020B0604020202020204" pitchFamily="34" charset="0"/>
              <a:buChar char="•"/>
            </a:pPr>
            <a:r>
              <a:rPr lang="en-US" dirty="0" smtClean="0">
                <a:solidFill>
                  <a:schemeClr val="tx1">
                    <a:lumMod val="65000"/>
                    <a:lumOff val="35000"/>
                  </a:schemeClr>
                </a:solidFill>
                <a:latin typeface="Calibri" panose="020F0502020204030204" pitchFamily="34" charset="0"/>
                <a:cs typeface="Calibri" panose="020F0502020204030204" pitchFamily="34" charset="0"/>
              </a:rPr>
              <a:t>Having a plan to regularly review all aspects of NQS</a:t>
            </a:r>
          </a:p>
          <a:p>
            <a:pPr marL="285750" indent="-285750" algn="just">
              <a:lnSpc>
                <a:spcPct val="125000"/>
              </a:lnSpc>
              <a:buFont typeface="Arial" panose="020B0604020202020204" pitchFamily="34" charset="0"/>
              <a:buChar char="•"/>
            </a:pPr>
            <a:r>
              <a:rPr lang="en-US" dirty="0" smtClean="0">
                <a:solidFill>
                  <a:schemeClr val="tx1">
                    <a:lumMod val="65000"/>
                    <a:lumOff val="35000"/>
                  </a:schemeClr>
                </a:solidFill>
                <a:latin typeface="Calibri" panose="020F0502020204030204" pitchFamily="34" charset="0"/>
                <a:cs typeface="Calibri" panose="020F0502020204030204" pitchFamily="34" charset="0"/>
              </a:rPr>
              <a:t>Keeping a record of what has been assessed and when that occurred. </a:t>
            </a:r>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 name="TextBox 2"/>
          <p:cNvSpPr txBox="1"/>
          <p:nvPr/>
        </p:nvSpPr>
        <p:spPr>
          <a:xfrm>
            <a:off x="4906836" y="585228"/>
            <a:ext cx="5123967" cy="662361"/>
          </a:xfrm>
          <a:prstGeom prst="rect">
            <a:avLst/>
          </a:prstGeom>
          <a:noFill/>
        </p:spPr>
        <p:txBody>
          <a:bodyPr wrap="none" rtlCol="0" anchor="b">
            <a:spAutoFit/>
          </a:bodyPr>
          <a:lstStyle/>
          <a:p>
            <a:pPr>
              <a:lnSpc>
                <a:spcPct val="125000"/>
              </a:lnSpc>
            </a:pPr>
            <a:r>
              <a:rPr lang="en-US" sz="3200" dirty="0" smtClean="0">
                <a:solidFill>
                  <a:schemeClr val="tx1">
                    <a:lumMod val="65000"/>
                    <a:lumOff val="35000"/>
                  </a:schemeClr>
                </a:solidFill>
                <a:latin typeface="Calibri" panose="020F0502020204030204" pitchFamily="34" charset="0"/>
                <a:cs typeface="Calibri" panose="020F0502020204030204" pitchFamily="34" charset="0"/>
              </a:rPr>
              <a:t>Frequency of Self Assessment</a:t>
            </a:r>
            <a:endParaRPr lang="en-US" sz="3200" dirty="0">
              <a:solidFill>
                <a:schemeClr val="tx1">
                  <a:lumMod val="65000"/>
                  <a:lumOff val="35000"/>
                </a:schemeClr>
              </a:solidFill>
              <a:latin typeface="Calibri" panose="020F0502020204030204" pitchFamily="34" charset="0"/>
              <a:cs typeface="Calibri" panose="020F0502020204030204" pitchFamily="34" charset="0"/>
            </a:endParaRPr>
          </a:p>
        </p:txBody>
      </p:sp>
      <p:cxnSp>
        <p:nvCxnSpPr>
          <p:cNvPr id="5" name="Straight Connector 4"/>
          <p:cNvCxnSpPr/>
          <p:nvPr/>
        </p:nvCxnSpPr>
        <p:spPr>
          <a:xfrm>
            <a:off x="5936854" y="1322422"/>
            <a:ext cx="365760" cy="0"/>
          </a:xfrm>
          <a:prstGeom prst="line">
            <a:avLst/>
          </a:prstGeom>
          <a:ln w="63500" cap="rnd">
            <a:gradFill>
              <a:gsLst>
                <a:gs pos="0">
                  <a:schemeClr val="accent4"/>
                </a:gs>
                <a:gs pos="100000">
                  <a:schemeClr val="accent1"/>
                </a:gs>
              </a:gsLst>
              <a:lin ang="2700000" scaled="0"/>
            </a:gradFill>
            <a:roun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B26CCEE-4AEC-4462-ACB9-CED48F2D6AAF}"/>
              </a:ext>
            </a:extLst>
          </p:cNvPr>
          <p:cNvGrpSpPr/>
          <p:nvPr/>
        </p:nvGrpSpPr>
        <p:grpSpPr>
          <a:xfrm rot="2838935">
            <a:off x="-1098262" y="-5595917"/>
            <a:ext cx="5956770" cy="11191834"/>
            <a:chOff x="1088279" y="-318055"/>
            <a:chExt cx="5609677" cy="10539702"/>
          </a:xfrm>
          <a:gradFill flip="none" rotWithShape="1">
            <a:gsLst>
              <a:gs pos="0">
                <a:schemeClr val="accent2">
                  <a:lumMod val="5000"/>
                  <a:lumOff val="95000"/>
                </a:schemeClr>
              </a:gs>
              <a:gs pos="50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grpSpPr>
        <p:grpSp>
          <p:nvGrpSpPr>
            <p:cNvPr id="8" name="Group 7">
              <a:extLst>
                <a:ext uri="{FF2B5EF4-FFF2-40B4-BE49-F238E27FC236}">
                  <a16:creationId xmlns:a16="http://schemas.microsoft.com/office/drawing/2014/main" id="{FDE05A9F-F6BF-40C7-BA98-E64807D59A7D}"/>
                </a:ext>
              </a:extLst>
            </p:cNvPr>
            <p:cNvGrpSpPr/>
            <p:nvPr/>
          </p:nvGrpSpPr>
          <p:grpSpPr>
            <a:xfrm rot="18900000">
              <a:off x="2815913" y="-318055"/>
              <a:ext cx="2154411" cy="5609677"/>
              <a:chOff x="1615265" y="365759"/>
              <a:chExt cx="2154411" cy="5609677"/>
            </a:xfrm>
            <a:grpFill/>
          </p:grpSpPr>
          <p:sp>
            <p:nvSpPr>
              <p:cNvPr id="23" name="Oval 22">
                <a:extLst>
                  <a:ext uri="{FF2B5EF4-FFF2-40B4-BE49-F238E27FC236}">
                    <a16:creationId xmlns:a16="http://schemas.microsoft.com/office/drawing/2014/main" id="{DBF5D012-02D4-46C9-A406-FC04E64B513C}"/>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24" name="Group 23">
                <a:extLst>
                  <a:ext uri="{FF2B5EF4-FFF2-40B4-BE49-F238E27FC236}">
                    <a16:creationId xmlns:a16="http://schemas.microsoft.com/office/drawing/2014/main" id="{9434D4AF-8011-457A-9622-8BD4BD4ED53D}"/>
                  </a:ext>
                </a:extLst>
              </p:cNvPr>
              <p:cNvGrpSpPr/>
              <p:nvPr/>
            </p:nvGrpSpPr>
            <p:grpSpPr>
              <a:xfrm>
                <a:off x="1844378" y="2099144"/>
                <a:ext cx="1684679" cy="2142907"/>
                <a:chOff x="1781096" y="3505436"/>
                <a:chExt cx="1873901" cy="2010322"/>
              </a:xfrm>
              <a:grpFill/>
            </p:grpSpPr>
            <p:sp>
              <p:nvSpPr>
                <p:cNvPr id="26" name="Freeform 10">
                  <a:extLst>
                    <a:ext uri="{FF2B5EF4-FFF2-40B4-BE49-F238E27FC236}">
                      <a16:creationId xmlns:a16="http://schemas.microsoft.com/office/drawing/2014/main" id="{98D99D52-9AE8-421A-A7B3-3AA96462CD0C}"/>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7" name="Freeform 10">
                  <a:extLst>
                    <a:ext uri="{FF2B5EF4-FFF2-40B4-BE49-F238E27FC236}">
                      <a16:creationId xmlns:a16="http://schemas.microsoft.com/office/drawing/2014/main" id="{9AEFFC0B-F8A0-451A-9437-1AA2C01B6A8D}"/>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5" name="Oval 24">
                <a:extLst>
                  <a:ext uri="{FF2B5EF4-FFF2-40B4-BE49-F238E27FC236}">
                    <a16:creationId xmlns:a16="http://schemas.microsoft.com/office/drawing/2014/main" id="{4986DB1B-2219-4B6B-A8A1-B3A7953826F3}"/>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9" name="Group 8">
              <a:extLst>
                <a:ext uri="{FF2B5EF4-FFF2-40B4-BE49-F238E27FC236}">
                  <a16:creationId xmlns:a16="http://schemas.microsoft.com/office/drawing/2014/main" id="{00ED91E1-EE6D-442B-B4A8-B9FF29472ED6}"/>
                </a:ext>
              </a:extLst>
            </p:cNvPr>
            <p:cNvGrpSpPr/>
            <p:nvPr/>
          </p:nvGrpSpPr>
          <p:grpSpPr>
            <a:xfrm rot="13500000">
              <a:off x="2815912" y="2133322"/>
              <a:ext cx="2154411" cy="5609677"/>
              <a:chOff x="1615265" y="365759"/>
              <a:chExt cx="2154411" cy="5609677"/>
            </a:xfrm>
            <a:grpFill/>
          </p:grpSpPr>
          <p:sp>
            <p:nvSpPr>
              <p:cNvPr id="18" name="Oval 17">
                <a:extLst>
                  <a:ext uri="{FF2B5EF4-FFF2-40B4-BE49-F238E27FC236}">
                    <a16:creationId xmlns:a16="http://schemas.microsoft.com/office/drawing/2014/main" id="{58B9986D-C5DC-426A-A1C6-FB2763A0ADE8}"/>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9" name="Group 18">
                <a:extLst>
                  <a:ext uri="{FF2B5EF4-FFF2-40B4-BE49-F238E27FC236}">
                    <a16:creationId xmlns:a16="http://schemas.microsoft.com/office/drawing/2014/main" id="{313078F7-BFFC-4A33-9C14-D4599ACC7519}"/>
                  </a:ext>
                </a:extLst>
              </p:cNvPr>
              <p:cNvGrpSpPr/>
              <p:nvPr/>
            </p:nvGrpSpPr>
            <p:grpSpPr>
              <a:xfrm>
                <a:off x="1844378" y="2099144"/>
                <a:ext cx="1684679" cy="2142907"/>
                <a:chOff x="1781096" y="3505436"/>
                <a:chExt cx="1873901" cy="2010322"/>
              </a:xfrm>
              <a:grpFill/>
            </p:grpSpPr>
            <p:sp>
              <p:nvSpPr>
                <p:cNvPr id="21" name="Freeform 10">
                  <a:extLst>
                    <a:ext uri="{FF2B5EF4-FFF2-40B4-BE49-F238E27FC236}">
                      <a16:creationId xmlns:a16="http://schemas.microsoft.com/office/drawing/2014/main" id="{97D4E584-FB5B-4CD4-8805-DB5109ED03EE}"/>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22" name="Freeform 10">
                  <a:extLst>
                    <a:ext uri="{FF2B5EF4-FFF2-40B4-BE49-F238E27FC236}">
                      <a16:creationId xmlns:a16="http://schemas.microsoft.com/office/drawing/2014/main" id="{7199710B-B201-4246-893D-C28584078F6F}"/>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20" name="Oval 19">
                <a:extLst>
                  <a:ext uri="{FF2B5EF4-FFF2-40B4-BE49-F238E27FC236}">
                    <a16:creationId xmlns:a16="http://schemas.microsoft.com/office/drawing/2014/main" id="{DA9F2D74-BD61-44BB-B470-55BEA05EA076}"/>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0" name="Freeform 10">
              <a:extLst>
                <a:ext uri="{FF2B5EF4-FFF2-40B4-BE49-F238E27FC236}">
                  <a16:creationId xmlns:a16="http://schemas.microsoft.com/office/drawing/2014/main" id="{1E4C30B7-0E37-4EE8-B081-F32831AF1269}"/>
                </a:ext>
              </a:extLst>
            </p:cNvPr>
            <p:cNvSpPr>
              <a:spLocks/>
            </p:cNvSpPr>
            <p:nvPr/>
          </p:nvSpPr>
          <p:spPr bwMode="auto">
            <a:xfrm rot="16200000">
              <a:off x="3098438" y="3496564"/>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nvGrpSpPr>
            <p:cNvPr id="11" name="Group 10">
              <a:extLst>
                <a:ext uri="{FF2B5EF4-FFF2-40B4-BE49-F238E27FC236}">
                  <a16:creationId xmlns:a16="http://schemas.microsoft.com/office/drawing/2014/main" id="{F829269B-D380-44D4-AA50-8BFD6FFDE27A}"/>
                </a:ext>
              </a:extLst>
            </p:cNvPr>
            <p:cNvGrpSpPr/>
            <p:nvPr/>
          </p:nvGrpSpPr>
          <p:grpSpPr>
            <a:xfrm rot="18900000">
              <a:off x="2824045" y="4611970"/>
              <a:ext cx="2154411" cy="5609677"/>
              <a:chOff x="1615265" y="365759"/>
              <a:chExt cx="2154411" cy="5609677"/>
            </a:xfrm>
            <a:grpFill/>
          </p:grpSpPr>
          <p:sp>
            <p:nvSpPr>
              <p:cNvPr id="13" name="Oval 12">
                <a:extLst>
                  <a:ext uri="{FF2B5EF4-FFF2-40B4-BE49-F238E27FC236}">
                    <a16:creationId xmlns:a16="http://schemas.microsoft.com/office/drawing/2014/main" id="{724ED544-8E4B-4516-BC22-BF67291C15DB}"/>
                  </a:ext>
                </a:extLst>
              </p:cNvPr>
              <p:cNvSpPr/>
              <p:nvPr/>
            </p:nvSpPr>
            <p:spPr>
              <a:xfrm>
                <a:off x="1615265" y="365759"/>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4" name="Group 13">
                <a:extLst>
                  <a:ext uri="{FF2B5EF4-FFF2-40B4-BE49-F238E27FC236}">
                    <a16:creationId xmlns:a16="http://schemas.microsoft.com/office/drawing/2014/main" id="{643B7056-3D3C-4DCA-8841-3A57256622D9}"/>
                  </a:ext>
                </a:extLst>
              </p:cNvPr>
              <p:cNvGrpSpPr/>
              <p:nvPr/>
            </p:nvGrpSpPr>
            <p:grpSpPr>
              <a:xfrm>
                <a:off x="1844378" y="2099144"/>
                <a:ext cx="1684679" cy="2142907"/>
                <a:chOff x="1781096" y="3505436"/>
                <a:chExt cx="1873901" cy="2010322"/>
              </a:xfrm>
              <a:grpFill/>
            </p:grpSpPr>
            <p:sp>
              <p:nvSpPr>
                <p:cNvPr id="16" name="Freeform 10">
                  <a:extLst>
                    <a:ext uri="{FF2B5EF4-FFF2-40B4-BE49-F238E27FC236}">
                      <a16:creationId xmlns:a16="http://schemas.microsoft.com/office/drawing/2014/main" id="{4951AD9B-AECD-422F-A9FF-81E4E2AF1F8A}"/>
                    </a:ext>
                  </a:extLst>
                </p:cNvPr>
                <p:cNvSpPr>
                  <a:spLocks/>
                </p:cNvSpPr>
                <p:nvPr/>
              </p:nvSpPr>
              <p:spPr bwMode="auto">
                <a:xfrm rot="16200000">
                  <a:off x="1246398" y="4040134"/>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17" name="Freeform 10">
                  <a:extLst>
                    <a:ext uri="{FF2B5EF4-FFF2-40B4-BE49-F238E27FC236}">
                      <a16:creationId xmlns:a16="http://schemas.microsoft.com/office/drawing/2014/main" id="{5FC18763-D863-4126-885D-F185D287AD95}"/>
                    </a:ext>
                  </a:extLst>
                </p:cNvPr>
                <p:cNvSpPr>
                  <a:spLocks/>
                </p:cNvSpPr>
                <p:nvPr/>
              </p:nvSpPr>
              <p:spPr bwMode="auto">
                <a:xfrm rot="5400000">
                  <a:off x="2179373" y="4040135"/>
                  <a:ext cx="2010321" cy="94092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
            <p:nvSpPr>
              <p:cNvPr id="15" name="Oval 14">
                <a:extLst>
                  <a:ext uri="{FF2B5EF4-FFF2-40B4-BE49-F238E27FC236}">
                    <a16:creationId xmlns:a16="http://schemas.microsoft.com/office/drawing/2014/main" id="{929BB849-DB10-43F7-9430-A1CB34D0C65A}"/>
                  </a:ext>
                </a:extLst>
              </p:cNvPr>
              <p:cNvSpPr/>
              <p:nvPr/>
            </p:nvSpPr>
            <p:spPr>
              <a:xfrm>
                <a:off x="1626770" y="3832530"/>
                <a:ext cx="2142906" cy="2142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2" name="Freeform 10">
              <a:extLst>
                <a:ext uri="{FF2B5EF4-FFF2-40B4-BE49-F238E27FC236}">
                  <a16:creationId xmlns:a16="http://schemas.microsoft.com/office/drawing/2014/main" id="{12E3258E-53B5-4C9D-8D14-0D031AB0AF0B}"/>
                </a:ext>
              </a:extLst>
            </p:cNvPr>
            <p:cNvSpPr>
              <a:spLocks/>
            </p:cNvSpPr>
            <p:nvPr/>
          </p:nvSpPr>
          <p:spPr bwMode="auto">
            <a:xfrm rot="5400000">
              <a:off x="2962579" y="5911079"/>
              <a:ext cx="1737341" cy="477496"/>
            </a:xfrm>
            <a:custGeom>
              <a:avLst/>
              <a:gdLst>
                <a:gd name="T0" fmla="*/ 0 w 391"/>
                <a:gd name="T1" fmla="*/ 0 h 169"/>
                <a:gd name="T2" fmla="*/ 0 w 391"/>
                <a:gd name="T3" fmla="*/ 169 h 169"/>
                <a:gd name="T4" fmla="*/ 391 w 391"/>
                <a:gd name="T5" fmla="*/ 169 h 169"/>
                <a:gd name="T6" fmla="*/ 391 w 391"/>
                <a:gd name="T7" fmla="*/ 0 h 169"/>
                <a:gd name="T8" fmla="*/ 0 w 391"/>
                <a:gd name="T9" fmla="*/ 0 h 169"/>
              </a:gdLst>
              <a:ahLst/>
              <a:cxnLst>
                <a:cxn ang="0">
                  <a:pos x="T0" y="T1"/>
                </a:cxn>
                <a:cxn ang="0">
                  <a:pos x="T2" y="T3"/>
                </a:cxn>
                <a:cxn ang="0">
                  <a:pos x="T4" y="T5"/>
                </a:cxn>
                <a:cxn ang="0">
                  <a:pos x="T6" y="T7"/>
                </a:cxn>
                <a:cxn ang="0">
                  <a:pos x="T8" y="T9"/>
                </a:cxn>
              </a:cxnLst>
              <a:rect l="0" t="0" r="r" b="b"/>
              <a:pathLst>
                <a:path w="391" h="169">
                  <a:moveTo>
                    <a:pt x="0" y="0"/>
                  </a:moveTo>
                  <a:cubicBezTo>
                    <a:pt x="0" y="169"/>
                    <a:pt x="0" y="169"/>
                    <a:pt x="0" y="169"/>
                  </a:cubicBezTo>
                  <a:cubicBezTo>
                    <a:pt x="391" y="169"/>
                    <a:pt x="391" y="169"/>
                    <a:pt x="391" y="169"/>
                  </a:cubicBezTo>
                  <a:cubicBezTo>
                    <a:pt x="391" y="0"/>
                    <a:pt x="391" y="0"/>
                    <a:pt x="391" y="0"/>
                  </a:cubicBezTo>
                  <a:cubicBezTo>
                    <a:pt x="233" y="115"/>
                    <a:pt x="158" y="115"/>
                    <a:pt x="0" y="0"/>
                  </a:cubicBezTo>
                  <a:close/>
                </a:path>
              </a:pathLst>
            </a:custGeom>
            <a:grpFill/>
            <a:ln w="9525">
              <a:noFill/>
              <a:round/>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grpSp>
    </p:spTree>
    <p:extLst>
      <p:ext uri="{BB962C8B-B14F-4D97-AF65-F5344CB8AC3E}">
        <p14:creationId xmlns:p14="http://schemas.microsoft.com/office/powerpoint/2010/main" val="36528043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16" presetClass="entr" presetSubtype="37"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39302A"/>
      </a:dk2>
      <a:lt2>
        <a:srgbClr val="E5DEDB"/>
      </a:lt2>
      <a:accent1>
        <a:srgbClr val="F8AB63"/>
      </a:accent1>
      <a:accent2>
        <a:srgbClr val="F7A050"/>
      </a:accent2>
      <a:accent3>
        <a:srgbClr val="F6963C"/>
      </a:accent3>
      <a:accent4>
        <a:srgbClr val="F58822"/>
      </a:accent4>
      <a:accent5>
        <a:srgbClr val="F48115"/>
      </a:accent5>
      <a:accent6>
        <a:srgbClr val="EA770B"/>
      </a:accent6>
      <a:hlink>
        <a:srgbClr val="00B050"/>
      </a:hlink>
      <a:folHlink>
        <a:srgbClr val="7F723D"/>
      </a:folHlink>
    </a:clrScheme>
    <a:fontScheme name="Custom 1">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F59D006D416E4499C698DEDD664303E" ma:contentTypeVersion="0" ma:contentTypeDescription="Create a new document." ma:contentTypeScope="" ma:versionID="6b408f9cd76ea092a4e36ef99f60665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2CAE71-9BA3-49C4-807D-B8F3FF5DBE48}">
  <ds:schemaRef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4DAD83E-4DD6-4D5B-9614-AC429496A3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14EA4C4-22F4-44A6-A003-2E1F342867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7143</TotalTime>
  <Words>3995</Words>
  <Application>Microsoft Office PowerPoint</Application>
  <PresentationFormat>Widescreen</PresentationFormat>
  <Paragraphs>254</Paragraphs>
  <Slides>24</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vt:lpstr>
      <vt:lpstr>Calibri</vt:lpstr>
      <vt:lpstr>Courier New</vt:lpstr>
      <vt:lpstr>HelveticaNeue light</vt:lpstr>
      <vt:lpstr>Lato</vt:lpstr>
      <vt:lpstr>Montserrat</vt:lpstr>
      <vt:lpstr>Open Sans</vt:lpstr>
      <vt:lpstr>Roboto</vt:lpstr>
      <vt:lpstr>Segoe UI</vt:lpstr>
      <vt:lpstr>Segoe UI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Docreativelab</dc:creator>
  <cp:lastModifiedBy>Swati Pandit</cp:lastModifiedBy>
  <cp:revision>976</cp:revision>
  <dcterms:created xsi:type="dcterms:W3CDTF">2017-10-04T02:27:35Z</dcterms:created>
  <dcterms:modified xsi:type="dcterms:W3CDTF">2022-03-08T07:50:29Z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0x0101003F59D006D416E4499C698DEDD664303E</vt:lpwstr>
  </property>
</Properties>
</file>