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4" r:id="rId3"/>
    <p:sldId id="269" r:id="rId4"/>
    <p:sldId id="258" r:id="rId5"/>
    <p:sldId id="277" r:id="rId6"/>
    <p:sldId id="259" r:id="rId7"/>
    <p:sldId id="263" r:id="rId8"/>
    <p:sldId id="261" r:id="rId9"/>
    <p:sldId id="272" r:id="rId10"/>
    <p:sldId id="274" r:id="rId11"/>
    <p:sldId id="275" r:id="rId12"/>
    <p:sldId id="276" r:id="rId13"/>
    <p:sldId id="278" r:id="rId14"/>
    <p:sldId id="279" r:id="rId15"/>
    <p:sldId id="280" r:id="rId16"/>
    <p:sldId id="283" r:id="rId17"/>
    <p:sldId id="285"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EBC57-89DF-4F9D-BB72-0C686E97FEC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B0D0C8B-8B05-441B-95A9-46999CDF41F1}">
      <dgm:prSet/>
      <dgm:spPr/>
      <dgm:t>
        <a:bodyPr/>
        <a:lstStyle/>
        <a:p>
          <a:r>
            <a:rPr lang="en-US" b="1" u="sng" dirty="0">
              <a:solidFill>
                <a:schemeClr val="bg1"/>
              </a:solidFill>
            </a:rPr>
            <a:t>Children’s strengths </a:t>
          </a:r>
          <a:r>
            <a:rPr lang="en-US" dirty="0">
              <a:solidFill>
                <a:schemeClr val="bg1"/>
              </a:solidFill>
            </a:rPr>
            <a:t>- What they already know and can do</a:t>
          </a:r>
        </a:p>
      </dgm:t>
    </dgm:pt>
    <dgm:pt modelId="{C5D0CEA9-CE79-4A2A-AF95-9ACF9F773012}" type="parTrans" cxnId="{30EA1B11-DFED-4086-BA10-5A43250A165E}">
      <dgm:prSet/>
      <dgm:spPr/>
      <dgm:t>
        <a:bodyPr/>
        <a:lstStyle/>
        <a:p>
          <a:endParaRPr lang="en-US"/>
        </a:p>
      </dgm:t>
    </dgm:pt>
    <dgm:pt modelId="{8CD37335-DF0F-49AD-8332-7CFCD5CF9829}" type="sibTrans" cxnId="{30EA1B11-DFED-4086-BA10-5A43250A165E}">
      <dgm:prSet/>
      <dgm:spPr/>
      <dgm:t>
        <a:bodyPr/>
        <a:lstStyle/>
        <a:p>
          <a:endParaRPr lang="en-US"/>
        </a:p>
      </dgm:t>
    </dgm:pt>
    <dgm:pt modelId="{6FD705F8-735A-48BD-9673-0F92F496D2CE}">
      <dgm:prSet/>
      <dgm:spPr/>
      <dgm:t>
        <a:bodyPr/>
        <a:lstStyle/>
        <a:p>
          <a:r>
            <a:rPr lang="en-US" b="1" u="sng" dirty="0">
              <a:solidFill>
                <a:schemeClr val="bg1"/>
              </a:solidFill>
            </a:rPr>
            <a:t>Their needs </a:t>
          </a:r>
          <a:r>
            <a:rPr lang="en-US" dirty="0">
              <a:solidFill>
                <a:schemeClr val="bg1"/>
              </a:solidFill>
            </a:rPr>
            <a:t>- What they need to know and do</a:t>
          </a:r>
        </a:p>
      </dgm:t>
    </dgm:pt>
    <dgm:pt modelId="{5B97B236-6C13-4A59-846A-023299A3F940}" type="parTrans" cxnId="{C92DE5EB-7605-4A77-AAEC-1B9BAA406195}">
      <dgm:prSet/>
      <dgm:spPr/>
      <dgm:t>
        <a:bodyPr/>
        <a:lstStyle/>
        <a:p>
          <a:endParaRPr lang="en-US"/>
        </a:p>
      </dgm:t>
    </dgm:pt>
    <dgm:pt modelId="{23E12218-BA2F-41D6-A3C3-D026D605C90D}" type="sibTrans" cxnId="{C92DE5EB-7605-4A77-AAEC-1B9BAA406195}">
      <dgm:prSet/>
      <dgm:spPr/>
      <dgm:t>
        <a:bodyPr/>
        <a:lstStyle/>
        <a:p>
          <a:endParaRPr lang="en-US"/>
        </a:p>
      </dgm:t>
    </dgm:pt>
    <dgm:pt modelId="{B6596431-FA1C-43E3-9266-870054AD30E4}">
      <dgm:prSet/>
      <dgm:spPr/>
      <dgm:t>
        <a:bodyPr/>
        <a:lstStyle/>
        <a:p>
          <a:r>
            <a:rPr lang="en-US" b="1" u="sng" dirty="0">
              <a:solidFill>
                <a:schemeClr val="bg1"/>
              </a:solidFill>
            </a:rPr>
            <a:t>Their potential </a:t>
          </a:r>
          <a:r>
            <a:rPr lang="en-US" dirty="0">
              <a:solidFill>
                <a:schemeClr val="bg1"/>
              </a:solidFill>
            </a:rPr>
            <a:t>- What they have the potential to know and do</a:t>
          </a:r>
        </a:p>
      </dgm:t>
    </dgm:pt>
    <dgm:pt modelId="{0D896ADD-3C5A-4017-BDB3-CAFAAD45C9D0}" type="parTrans" cxnId="{6689DB38-A477-4628-9B94-1551DB1D5037}">
      <dgm:prSet/>
      <dgm:spPr/>
      <dgm:t>
        <a:bodyPr/>
        <a:lstStyle/>
        <a:p>
          <a:endParaRPr lang="en-US"/>
        </a:p>
      </dgm:t>
    </dgm:pt>
    <dgm:pt modelId="{C08AE0AD-2338-45AB-9356-13FE28D0C38A}" type="sibTrans" cxnId="{6689DB38-A477-4628-9B94-1551DB1D5037}">
      <dgm:prSet/>
      <dgm:spPr/>
      <dgm:t>
        <a:bodyPr/>
        <a:lstStyle/>
        <a:p>
          <a:endParaRPr lang="en-US"/>
        </a:p>
      </dgm:t>
    </dgm:pt>
    <dgm:pt modelId="{F4579A1C-B031-4E35-83AF-625EFF98B09D}">
      <dgm:prSet/>
      <dgm:spPr/>
      <dgm:t>
        <a:bodyPr/>
        <a:lstStyle/>
        <a:p>
          <a:r>
            <a:rPr lang="en-US" b="1" u="sng" dirty="0">
              <a:solidFill>
                <a:schemeClr val="bg1"/>
              </a:solidFill>
            </a:rPr>
            <a:t>Their interests </a:t>
          </a:r>
          <a:r>
            <a:rPr lang="en-US" dirty="0">
              <a:solidFill>
                <a:schemeClr val="bg1"/>
              </a:solidFill>
            </a:rPr>
            <a:t>- What they want to know and do</a:t>
          </a:r>
        </a:p>
      </dgm:t>
    </dgm:pt>
    <dgm:pt modelId="{80A71844-85C3-456C-9FA5-5D78964AFFF1}" type="parTrans" cxnId="{FEC45DD7-D387-4230-A0D0-267D32D56BAF}">
      <dgm:prSet/>
      <dgm:spPr/>
      <dgm:t>
        <a:bodyPr/>
        <a:lstStyle/>
        <a:p>
          <a:endParaRPr lang="en-US"/>
        </a:p>
      </dgm:t>
    </dgm:pt>
    <dgm:pt modelId="{26E05B99-EA1C-4CAD-B6BD-2A66381AC73F}" type="sibTrans" cxnId="{FEC45DD7-D387-4230-A0D0-267D32D56BAF}">
      <dgm:prSet/>
      <dgm:spPr/>
      <dgm:t>
        <a:bodyPr/>
        <a:lstStyle/>
        <a:p>
          <a:endParaRPr lang="en-US"/>
        </a:p>
      </dgm:t>
    </dgm:pt>
    <dgm:pt modelId="{FBD02A80-8051-424B-81F3-5B17B2A01770}" type="pres">
      <dgm:prSet presAssocID="{F0AEBC57-89DF-4F9D-BB72-0C686E97FEC4}" presName="vert0" presStyleCnt="0">
        <dgm:presLayoutVars>
          <dgm:dir/>
          <dgm:animOne val="branch"/>
          <dgm:animLvl val="lvl"/>
        </dgm:presLayoutVars>
      </dgm:prSet>
      <dgm:spPr/>
    </dgm:pt>
    <dgm:pt modelId="{6027264A-328A-4FE3-9E8D-74C4198CD535}" type="pres">
      <dgm:prSet presAssocID="{1B0D0C8B-8B05-441B-95A9-46999CDF41F1}" presName="thickLine" presStyleLbl="alignNode1" presStyleIdx="0" presStyleCnt="4"/>
      <dgm:spPr/>
    </dgm:pt>
    <dgm:pt modelId="{DEFBC406-4248-4502-8265-44605AD55F57}" type="pres">
      <dgm:prSet presAssocID="{1B0D0C8B-8B05-441B-95A9-46999CDF41F1}" presName="horz1" presStyleCnt="0"/>
      <dgm:spPr/>
    </dgm:pt>
    <dgm:pt modelId="{B74BE9E5-2F75-407B-B667-24F9475BC668}" type="pres">
      <dgm:prSet presAssocID="{1B0D0C8B-8B05-441B-95A9-46999CDF41F1}" presName="tx1" presStyleLbl="revTx" presStyleIdx="0" presStyleCnt="4"/>
      <dgm:spPr/>
    </dgm:pt>
    <dgm:pt modelId="{12300FBE-CC7D-402A-BE27-2FEB1153A6CD}" type="pres">
      <dgm:prSet presAssocID="{1B0D0C8B-8B05-441B-95A9-46999CDF41F1}" presName="vert1" presStyleCnt="0"/>
      <dgm:spPr/>
    </dgm:pt>
    <dgm:pt modelId="{F65B9EA4-848F-46A3-B9BB-6EE853FF8857}" type="pres">
      <dgm:prSet presAssocID="{6FD705F8-735A-48BD-9673-0F92F496D2CE}" presName="thickLine" presStyleLbl="alignNode1" presStyleIdx="1" presStyleCnt="4"/>
      <dgm:spPr/>
    </dgm:pt>
    <dgm:pt modelId="{5F787170-F27D-4C25-9782-7EF7A140AB89}" type="pres">
      <dgm:prSet presAssocID="{6FD705F8-735A-48BD-9673-0F92F496D2CE}" presName="horz1" presStyleCnt="0"/>
      <dgm:spPr/>
    </dgm:pt>
    <dgm:pt modelId="{F9BF19D9-FADC-4E5C-960D-DFA04A95D001}" type="pres">
      <dgm:prSet presAssocID="{6FD705F8-735A-48BD-9673-0F92F496D2CE}" presName="tx1" presStyleLbl="revTx" presStyleIdx="1" presStyleCnt="4"/>
      <dgm:spPr/>
    </dgm:pt>
    <dgm:pt modelId="{5568E31B-89FD-48CB-AAE1-C7B3B8E8F702}" type="pres">
      <dgm:prSet presAssocID="{6FD705F8-735A-48BD-9673-0F92F496D2CE}" presName="vert1" presStyleCnt="0"/>
      <dgm:spPr/>
    </dgm:pt>
    <dgm:pt modelId="{D7243874-C42D-4D46-925A-9AFC61219CF0}" type="pres">
      <dgm:prSet presAssocID="{B6596431-FA1C-43E3-9266-870054AD30E4}" presName="thickLine" presStyleLbl="alignNode1" presStyleIdx="2" presStyleCnt="4"/>
      <dgm:spPr/>
    </dgm:pt>
    <dgm:pt modelId="{C4EEB5B2-60C2-4896-A72C-3F9225C1FAC6}" type="pres">
      <dgm:prSet presAssocID="{B6596431-FA1C-43E3-9266-870054AD30E4}" presName="horz1" presStyleCnt="0"/>
      <dgm:spPr/>
    </dgm:pt>
    <dgm:pt modelId="{9553C93B-3A45-4F90-84EA-F1DB176FA887}" type="pres">
      <dgm:prSet presAssocID="{B6596431-FA1C-43E3-9266-870054AD30E4}" presName="tx1" presStyleLbl="revTx" presStyleIdx="2" presStyleCnt="4"/>
      <dgm:spPr/>
    </dgm:pt>
    <dgm:pt modelId="{9BA94D85-0178-4C2A-8D2A-9F6A3E119DF1}" type="pres">
      <dgm:prSet presAssocID="{B6596431-FA1C-43E3-9266-870054AD30E4}" presName="vert1" presStyleCnt="0"/>
      <dgm:spPr/>
    </dgm:pt>
    <dgm:pt modelId="{045F4FDC-22F7-441A-949F-3EB0BD2292AD}" type="pres">
      <dgm:prSet presAssocID="{F4579A1C-B031-4E35-83AF-625EFF98B09D}" presName="thickLine" presStyleLbl="alignNode1" presStyleIdx="3" presStyleCnt="4"/>
      <dgm:spPr/>
    </dgm:pt>
    <dgm:pt modelId="{9F8CC0D7-32A2-487D-9A27-6CD3EFFFD42C}" type="pres">
      <dgm:prSet presAssocID="{F4579A1C-B031-4E35-83AF-625EFF98B09D}" presName="horz1" presStyleCnt="0"/>
      <dgm:spPr/>
    </dgm:pt>
    <dgm:pt modelId="{B3269688-E205-4437-9CE3-5F03D21379E1}" type="pres">
      <dgm:prSet presAssocID="{F4579A1C-B031-4E35-83AF-625EFF98B09D}" presName="tx1" presStyleLbl="revTx" presStyleIdx="3" presStyleCnt="4"/>
      <dgm:spPr/>
    </dgm:pt>
    <dgm:pt modelId="{2BB1B90C-FA20-4ADF-B948-48791A5ECD24}" type="pres">
      <dgm:prSet presAssocID="{F4579A1C-B031-4E35-83AF-625EFF98B09D}" presName="vert1" presStyleCnt="0"/>
      <dgm:spPr/>
    </dgm:pt>
  </dgm:ptLst>
  <dgm:cxnLst>
    <dgm:cxn modelId="{30EA1B11-DFED-4086-BA10-5A43250A165E}" srcId="{F0AEBC57-89DF-4F9D-BB72-0C686E97FEC4}" destId="{1B0D0C8B-8B05-441B-95A9-46999CDF41F1}" srcOrd="0" destOrd="0" parTransId="{C5D0CEA9-CE79-4A2A-AF95-9ACF9F773012}" sibTransId="{8CD37335-DF0F-49AD-8332-7CFCD5CF9829}"/>
    <dgm:cxn modelId="{220A6C1A-1829-4F3F-B407-E2CE088CD4D5}" type="presOf" srcId="{F0AEBC57-89DF-4F9D-BB72-0C686E97FEC4}" destId="{FBD02A80-8051-424B-81F3-5B17B2A01770}" srcOrd="0" destOrd="0" presId="urn:microsoft.com/office/officeart/2008/layout/LinedList"/>
    <dgm:cxn modelId="{80A04A30-63C0-43BB-ABA0-8C80B2A1B246}" type="presOf" srcId="{1B0D0C8B-8B05-441B-95A9-46999CDF41F1}" destId="{B74BE9E5-2F75-407B-B667-24F9475BC668}" srcOrd="0" destOrd="0" presId="urn:microsoft.com/office/officeart/2008/layout/LinedList"/>
    <dgm:cxn modelId="{9145BA30-5568-44E5-95BA-12DB976A9F1F}" type="presOf" srcId="{B6596431-FA1C-43E3-9266-870054AD30E4}" destId="{9553C93B-3A45-4F90-84EA-F1DB176FA887}" srcOrd="0" destOrd="0" presId="urn:microsoft.com/office/officeart/2008/layout/LinedList"/>
    <dgm:cxn modelId="{6689DB38-A477-4628-9B94-1551DB1D5037}" srcId="{F0AEBC57-89DF-4F9D-BB72-0C686E97FEC4}" destId="{B6596431-FA1C-43E3-9266-870054AD30E4}" srcOrd="2" destOrd="0" parTransId="{0D896ADD-3C5A-4017-BDB3-CAFAAD45C9D0}" sibTransId="{C08AE0AD-2338-45AB-9356-13FE28D0C38A}"/>
    <dgm:cxn modelId="{BBE25953-2E51-496F-BE0A-0ED9A48ABF23}" type="presOf" srcId="{F4579A1C-B031-4E35-83AF-625EFF98B09D}" destId="{B3269688-E205-4437-9CE3-5F03D21379E1}" srcOrd="0" destOrd="0" presId="urn:microsoft.com/office/officeart/2008/layout/LinedList"/>
    <dgm:cxn modelId="{FB2D1DCC-BA66-4E1B-BBF3-20957BD12500}" type="presOf" srcId="{6FD705F8-735A-48BD-9673-0F92F496D2CE}" destId="{F9BF19D9-FADC-4E5C-960D-DFA04A95D001}" srcOrd="0" destOrd="0" presId="urn:microsoft.com/office/officeart/2008/layout/LinedList"/>
    <dgm:cxn modelId="{FEC45DD7-D387-4230-A0D0-267D32D56BAF}" srcId="{F0AEBC57-89DF-4F9D-BB72-0C686E97FEC4}" destId="{F4579A1C-B031-4E35-83AF-625EFF98B09D}" srcOrd="3" destOrd="0" parTransId="{80A71844-85C3-456C-9FA5-5D78964AFFF1}" sibTransId="{26E05B99-EA1C-4CAD-B6BD-2A66381AC73F}"/>
    <dgm:cxn modelId="{C92DE5EB-7605-4A77-AAEC-1B9BAA406195}" srcId="{F0AEBC57-89DF-4F9D-BB72-0C686E97FEC4}" destId="{6FD705F8-735A-48BD-9673-0F92F496D2CE}" srcOrd="1" destOrd="0" parTransId="{5B97B236-6C13-4A59-846A-023299A3F940}" sibTransId="{23E12218-BA2F-41D6-A3C3-D026D605C90D}"/>
    <dgm:cxn modelId="{648BF9C8-6EC6-4BAF-AAEF-3DC911CF40B9}" type="presParOf" srcId="{FBD02A80-8051-424B-81F3-5B17B2A01770}" destId="{6027264A-328A-4FE3-9E8D-74C4198CD535}" srcOrd="0" destOrd="0" presId="urn:microsoft.com/office/officeart/2008/layout/LinedList"/>
    <dgm:cxn modelId="{076CF878-2CD3-4780-A721-FF9CB9DF4A50}" type="presParOf" srcId="{FBD02A80-8051-424B-81F3-5B17B2A01770}" destId="{DEFBC406-4248-4502-8265-44605AD55F57}" srcOrd="1" destOrd="0" presId="urn:microsoft.com/office/officeart/2008/layout/LinedList"/>
    <dgm:cxn modelId="{A8EDA20E-5A24-49C6-9E91-883A4C0598FA}" type="presParOf" srcId="{DEFBC406-4248-4502-8265-44605AD55F57}" destId="{B74BE9E5-2F75-407B-B667-24F9475BC668}" srcOrd="0" destOrd="0" presId="urn:microsoft.com/office/officeart/2008/layout/LinedList"/>
    <dgm:cxn modelId="{D6A39C42-73F8-4D44-9705-73A07FD9F25E}" type="presParOf" srcId="{DEFBC406-4248-4502-8265-44605AD55F57}" destId="{12300FBE-CC7D-402A-BE27-2FEB1153A6CD}" srcOrd="1" destOrd="0" presId="urn:microsoft.com/office/officeart/2008/layout/LinedList"/>
    <dgm:cxn modelId="{D11D34F3-2AE2-46B4-BF96-9F2ED8BAAD0D}" type="presParOf" srcId="{FBD02A80-8051-424B-81F3-5B17B2A01770}" destId="{F65B9EA4-848F-46A3-B9BB-6EE853FF8857}" srcOrd="2" destOrd="0" presId="urn:microsoft.com/office/officeart/2008/layout/LinedList"/>
    <dgm:cxn modelId="{C9DABD35-663E-4EDB-80D0-BB072E3B3A41}" type="presParOf" srcId="{FBD02A80-8051-424B-81F3-5B17B2A01770}" destId="{5F787170-F27D-4C25-9782-7EF7A140AB89}" srcOrd="3" destOrd="0" presId="urn:microsoft.com/office/officeart/2008/layout/LinedList"/>
    <dgm:cxn modelId="{8FDF24DA-FE68-4AB4-B7A7-355A2C4EFB03}" type="presParOf" srcId="{5F787170-F27D-4C25-9782-7EF7A140AB89}" destId="{F9BF19D9-FADC-4E5C-960D-DFA04A95D001}" srcOrd="0" destOrd="0" presId="urn:microsoft.com/office/officeart/2008/layout/LinedList"/>
    <dgm:cxn modelId="{9A24110F-7DA2-4316-899A-E8F8A64F470A}" type="presParOf" srcId="{5F787170-F27D-4C25-9782-7EF7A140AB89}" destId="{5568E31B-89FD-48CB-AAE1-C7B3B8E8F702}" srcOrd="1" destOrd="0" presId="urn:microsoft.com/office/officeart/2008/layout/LinedList"/>
    <dgm:cxn modelId="{782B5BC2-B975-4894-8A46-FA3BE73BA61B}" type="presParOf" srcId="{FBD02A80-8051-424B-81F3-5B17B2A01770}" destId="{D7243874-C42D-4D46-925A-9AFC61219CF0}" srcOrd="4" destOrd="0" presId="urn:microsoft.com/office/officeart/2008/layout/LinedList"/>
    <dgm:cxn modelId="{9102ABE3-688E-4390-8A62-A43520889EEE}" type="presParOf" srcId="{FBD02A80-8051-424B-81F3-5B17B2A01770}" destId="{C4EEB5B2-60C2-4896-A72C-3F9225C1FAC6}" srcOrd="5" destOrd="0" presId="urn:microsoft.com/office/officeart/2008/layout/LinedList"/>
    <dgm:cxn modelId="{2922045E-CF57-4A6B-8252-6112628F2E4E}" type="presParOf" srcId="{C4EEB5B2-60C2-4896-A72C-3F9225C1FAC6}" destId="{9553C93B-3A45-4F90-84EA-F1DB176FA887}" srcOrd="0" destOrd="0" presId="urn:microsoft.com/office/officeart/2008/layout/LinedList"/>
    <dgm:cxn modelId="{C4F2398F-7592-430D-A8C2-336F2BD66AA7}" type="presParOf" srcId="{C4EEB5B2-60C2-4896-A72C-3F9225C1FAC6}" destId="{9BA94D85-0178-4C2A-8D2A-9F6A3E119DF1}" srcOrd="1" destOrd="0" presId="urn:microsoft.com/office/officeart/2008/layout/LinedList"/>
    <dgm:cxn modelId="{224DE5D2-1828-491B-9340-9A5335A93A47}" type="presParOf" srcId="{FBD02A80-8051-424B-81F3-5B17B2A01770}" destId="{045F4FDC-22F7-441A-949F-3EB0BD2292AD}" srcOrd="6" destOrd="0" presId="urn:microsoft.com/office/officeart/2008/layout/LinedList"/>
    <dgm:cxn modelId="{74199F9C-DE65-4AFC-9F39-3E537DB822D9}" type="presParOf" srcId="{FBD02A80-8051-424B-81F3-5B17B2A01770}" destId="{9F8CC0D7-32A2-487D-9A27-6CD3EFFFD42C}" srcOrd="7" destOrd="0" presId="urn:microsoft.com/office/officeart/2008/layout/LinedList"/>
    <dgm:cxn modelId="{F26F7553-79FF-4001-B267-6B726F458364}" type="presParOf" srcId="{9F8CC0D7-32A2-487D-9A27-6CD3EFFFD42C}" destId="{B3269688-E205-4437-9CE3-5F03D21379E1}" srcOrd="0" destOrd="0" presId="urn:microsoft.com/office/officeart/2008/layout/LinedList"/>
    <dgm:cxn modelId="{4EB7993D-0476-4BBF-BF52-2AFC910C0DF3}" type="presParOf" srcId="{9F8CC0D7-32A2-487D-9A27-6CD3EFFFD42C}" destId="{2BB1B90C-FA20-4ADF-B948-48791A5ECD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7264A-328A-4FE3-9E8D-74C4198CD535}">
      <dsp:nvSpPr>
        <dsp:cNvPr id="0" name=""/>
        <dsp:cNvSpPr/>
      </dsp:nvSpPr>
      <dsp:spPr>
        <a:xfrm>
          <a:off x="0" y="0"/>
          <a:ext cx="373107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BE9E5-2F75-407B-B667-24F9475BC668}">
      <dsp:nvSpPr>
        <dsp:cNvPr id="0" name=""/>
        <dsp:cNvSpPr/>
      </dsp:nvSpPr>
      <dsp:spPr>
        <a:xfrm>
          <a:off x="0" y="0"/>
          <a:ext cx="373107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dirty="0">
              <a:solidFill>
                <a:schemeClr val="bg1"/>
              </a:solidFill>
            </a:rPr>
            <a:t>Children’s strengths </a:t>
          </a:r>
          <a:r>
            <a:rPr lang="en-US" sz="2100" kern="1200" dirty="0">
              <a:solidFill>
                <a:schemeClr val="bg1"/>
              </a:solidFill>
            </a:rPr>
            <a:t>- What they already know and can do</a:t>
          </a:r>
        </a:p>
      </dsp:txBody>
      <dsp:txXfrm>
        <a:off x="0" y="0"/>
        <a:ext cx="3731078" cy="1087834"/>
      </dsp:txXfrm>
    </dsp:sp>
    <dsp:sp modelId="{F65B9EA4-848F-46A3-B9BB-6EE853FF8857}">
      <dsp:nvSpPr>
        <dsp:cNvPr id="0" name=""/>
        <dsp:cNvSpPr/>
      </dsp:nvSpPr>
      <dsp:spPr>
        <a:xfrm>
          <a:off x="0" y="1087834"/>
          <a:ext cx="373107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F19D9-FADC-4E5C-960D-DFA04A95D001}">
      <dsp:nvSpPr>
        <dsp:cNvPr id="0" name=""/>
        <dsp:cNvSpPr/>
      </dsp:nvSpPr>
      <dsp:spPr>
        <a:xfrm>
          <a:off x="0" y="1087834"/>
          <a:ext cx="373107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dirty="0">
              <a:solidFill>
                <a:schemeClr val="bg1"/>
              </a:solidFill>
            </a:rPr>
            <a:t>Their needs </a:t>
          </a:r>
          <a:r>
            <a:rPr lang="en-US" sz="2100" kern="1200" dirty="0">
              <a:solidFill>
                <a:schemeClr val="bg1"/>
              </a:solidFill>
            </a:rPr>
            <a:t>- What they need to know and do</a:t>
          </a:r>
        </a:p>
      </dsp:txBody>
      <dsp:txXfrm>
        <a:off x="0" y="1087834"/>
        <a:ext cx="3731078" cy="1087834"/>
      </dsp:txXfrm>
    </dsp:sp>
    <dsp:sp modelId="{D7243874-C42D-4D46-925A-9AFC61219CF0}">
      <dsp:nvSpPr>
        <dsp:cNvPr id="0" name=""/>
        <dsp:cNvSpPr/>
      </dsp:nvSpPr>
      <dsp:spPr>
        <a:xfrm>
          <a:off x="0" y="2175669"/>
          <a:ext cx="3731078"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3C93B-3A45-4F90-84EA-F1DB176FA887}">
      <dsp:nvSpPr>
        <dsp:cNvPr id="0" name=""/>
        <dsp:cNvSpPr/>
      </dsp:nvSpPr>
      <dsp:spPr>
        <a:xfrm>
          <a:off x="0" y="2175669"/>
          <a:ext cx="373107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dirty="0">
              <a:solidFill>
                <a:schemeClr val="bg1"/>
              </a:solidFill>
            </a:rPr>
            <a:t>Their potential </a:t>
          </a:r>
          <a:r>
            <a:rPr lang="en-US" sz="2100" kern="1200" dirty="0">
              <a:solidFill>
                <a:schemeClr val="bg1"/>
              </a:solidFill>
            </a:rPr>
            <a:t>- What they have the potential to know and do</a:t>
          </a:r>
        </a:p>
      </dsp:txBody>
      <dsp:txXfrm>
        <a:off x="0" y="2175669"/>
        <a:ext cx="3731078" cy="1087834"/>
      </dsp:txXfrm>
    </dsp:sp>
    <dsp:sp modelId="{045F4FDC-22F7-441A-949F-3EB0BD2292AD}">
      <dsp:nvSpPr>
        <dsp:cNvPr id="0" name=""/>
        <dsp:cNvSpPr/>
      </dsp:nvSpPr>
      <dsp:spPr>
        <a:xfrm>
          <a:off x="0" y="3263503"/>
          <a:ext cx="373107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69688-E205-4437-9CE3-5F03D21379E1}">
      <dsp:nvSpPr>
        <dsp:cNvPr id="0" name=""/>
        <dsp:cNvSpPr/>
      </dsp:nvSpPr>
      <dsp:spPr>
        <a:xfrm>
          <a:off x="0" y="3263503"/>
          <a:ext cx="373107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dirty="0">
              <a:solidFill>
                <a:schemeClr val="bg1"/>
              </a:solidFill>
            </a:rPr>
            <a:t>Their interests </a:t>
          </a:r>
          <a:r>
            <a:rPr lang="en-US" sz="2100" kern="1200" dirty="0">
              <a:solidFill>
                <a:schemeClr val="bg1"/>
              </a:solidFill>
            </a:rPr>
            <a:t>- What they want to know and do</a:t>
          </a:r>
        </a:p>
      </dsp:txBody>
      <dsp:txXfrm>
        <a:off x="0" y="3263503"/>
        <a:ext cx="3731078"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7AF272-E779-4F95-A205-475537890DF2}" type="datetimeFigureOut">
              <a:rPr lang="en-AU" smtClean="0"/>
              <a:t>12/07/2023</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057E01-1F49-411A-83CA-318F2B45A61D}" type="slidenum">
              <a:rPr lang="en-AU" smtClean="0"/>
              <a:t>‹#›</a:t>
            </a:fld>
            <a:endParaRPr lang="en-AU"/>
          </a:p>
        </p:txBody>
      </p:sp>
    </p:spTree>
    <p:extLst>
      <p:ext uri="{BB962C8B-B14F-4D97-AF65-F5344CB8AC3E}">
        <p14:creationId xmlns:p14="http://schemas.microsoft.com/office/powerpoint/2010/main" val="5454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5BCB965C-1AFB-754C-8BA2-991BAC2B0113}" type="slidenum">
              <a:rPr lang="en-US" sz="1200">
                <a:ea typeface="ＭＳ Ｐゴシック" charset="0"/>
                <a:cs typeface="ＭＳ Ｐゴシック" charset="0"/>
              </a:rPr>
              <a:pPr/>
              <a:t>2</a:t>
            </a:fld>
            <a:endParaRPr lang="en-US" sz="1200">
              <a:ea typeface="ＭＳ Ｐゴシック" charset="0"/>
              <a:cs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0950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5BCB965C-1AFB-754C-8BA2-991BAC2B0113}" type="slidenum">
              <a:rPr lang="en-US" sz="1200">
                <a:ea typeface="ＭＳ Ｐゴシック" charset="0"/>
                <a:cs typeface="ＭＳ Ｐゴシック" charset="0"/>
              </a:rPr>
              <a:pPr/>
              <a:t>3</a:t>
            </a:fld>
            <a:endParaRPr lang="en-US" sz="1200">
              <a:ea typeface="ＭＳ Ｐゴシック" charset="0"/>
              <a:cs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3083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0"/>
                <a:cs typeface="Osaka" charset="0"/>
              </a:defRPr>
            </a:lvl1pPr>
            <a:lvl2pPr marL="37931725" indent="-37474525" eaLnBrk="0" hangingPunct="0">
              <a:defRPr sz="2400">
                <a:solidFill>
                  <a:schemeClr val="tx1"/>
                </a:solidFill>
                <a:latin typeface="Arial" charset="0"/>
                <a:ea typeface="Osaka" charset="0"/>
                <a:cs typeface="Osaka" charset="0"/>
              </a:defRPr>
            </a:lvl2pPr>
            <a:lvl3pPr eaLnBrk="0" hangingPunct="0">
              <a:defRPr sz="2400">
                <a:solidFill>
                  <a:schemeClr val="tx1"/>
                </a:solidFill>
                <a:latin typeface="Arial" charset="0"/>
                <a:ea typeface="Osaka" charset="0"/>
                <a:cs typeface="Osaka" charset="0"/>
              </a:defRPr>
            </a:lvl3pPr>
            <a:lvl4pPr eaLnBrk="0" hangingPunct="0">
              <a:defRPr sz="2400">
                <a:solidFill>
                  <a:schemeClr val="tx1"/>
                </a:solidFill>
                <a:latin typeface="Arial" charset="0"/>
                <a:ea typeface="Osaka" charset="0"/>
                <a:cs typeface="Osaka" charset="0"/>
              </a:defRPr>
            </a:lvl4pPr>
            <a:lvl5pPr eaLnBrk="0" hangingPunct="0">
              <a:defRPr sz="2400">
                <a:solidFill>
                  <a:schemeClr val="tx1"/>
                </a:solidFill>
                <a:latin typeface="Arial" charset="0"/>
                <a:ea typeface="Osaka" charset="0"/>
                <a:cs typeface="Osaka" charset="0"/>
              </a:defRPr>
            </a:lvl5pPr>
            <a:lvl6pPr marL="457200" eaLnBrk="0" fontAlgn="base" hangingPunct="0">
              <a:spcBef>
                <a:spcPct val="0"/>
              </a:spcBef>
              <a:spcAft>
                <a:spcPct val="0"/>
              </a:spcAft>
              <a:defRPr sz="2400">
                <a:solidFill>
                  <a:schemeClr val="tx1"/>
                </a:solidFill>
                <a:latin typeface="Arial" charset="0"/>
                <a:ea typeface="Osaka" charset="0"/>
                <a:cs typeface="Osaka" charset="0"/>
              </a:defRPr>
            </a:lvl6pPr>
            <a:lvl7pPr marL="914400" eaLnBrk="0" fontAlgn="base" hangingPunct="0">
              <a:spcBef>
                <a:spcPct val="0"/>
              </a:spcBef>
              <a:spcAft>
                <a:spcPct val="0"/>
              </a:spcAft>
              <a:defRPr sz="2400">
                <a:solidFill>
                  <a:schemeClr val="tx1"/>
                </a:solidFill>
                <a:latin typeface="Arial" charset="0"/>
                <a:ea typeface="Osaka" charset="0"/>
                <a:cs typeface="Osaka" charset="0"/>
              </a:defRPr>
            </a:lvl7pPr>
            <a:lvl8pPr marL="1371600" eaLnBrk="0" fontAlgn="base" hangingPunct="0">
              <a:spcBef>
                <a:spcPct val="0"/>
              </a:spcBef>
              <a:spcAft>
                <a:spcPct val="0"/>
              </a:spcAft>
              <a:defRPr sz="2400">
                <a:solidFill>
                  <a:schemeClr val="tx1"/>
                </a:solidFill>
                <a:latin typeface="Arial" charset="0"/>
                <a:ea typeface="Osaka" charset="0"/>
                <a:cs typeface="Osaka" charset="0"/>
              </a:defRPr>
            </a:lvl8pPr>
            <a:lvl9pPr marL="1828800" eaLnBrk="0" fontAlgn="base" hangingPunct="0">
              <a:spcBef>
                <a:spcPct val="0"/>
              </a:spcBef>
              <a:spcAft>
                <a:spcPct val="0"/>
              </a:spcAft>
              <a:defRPr sz="2400">
                <a:solidFill>
                  <a:schemeClr val="tx1"/>
                </a:solidFill>
                <a:latin typeface="Arial" charset="0"/>
                <a:ea typeface="Osaka" charset="0"/>
                <a:cs typeface="Osaka" charset="0"/>
              </a:defRPr>
            </a:lvl9pPr>
          </a:lstStyle>
          <a:p>
            <a:fld id="{EC10E411-AEF5-DD46-984C-7838E365B060}" type="slidenum">
              <a:rPr lang="en-US" sz="1200">
                <a:ea typeface="ＭＳ Ｐゴシック" charset="0"/>
                <a:cs typeface="ＭＳ Ｐゴシック" charset="0"/>
              </a:rPr>
              <a:pPr/>
              <a:t>7</a:t>
            </a:fld>
            <a:endParaRPr lang="en-US" sz="1200">
              <a:ea typeface="ＭＳ Ｐゴシック" charset="0"/>
              <a:cs typeface="ＭＳ Ｐゴシック"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8506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396390" cy="717514"/>
            <a:chOff x="0" y="1479558"/>
            <a:chExt cx="1861854" cy="717514"/>
          </a:xfrm>
          <a:solidFill>
            <a:schemeClr val="bg1"/>
          </a:solidFill>
        </p:grpSpPr>
        <p:sp>
          <p:nvSpPr>
            <p:cNvPr id="10" name="Freeform: Shape 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3" name="Freeform: Shape 12">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244" y="-34538"/>
            <a:ext cx="4991553"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395" y="-23905"/>
            <a:ext cx="5028938"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0164" y="-23905"/>
            <a:ext cx="5028938"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81806" y="895483"/>
            <a:ext cx="4339674" cy="3011190"/>
          </a:xfrm>
        </p:spPr>
        <p:txBody>
          <a:bodyPr>
            <a:normAutofit/>
          </a:bodyPr>
          <a:lstStyle/>
          <a:p>
            <a:r>
              <a:rPr lang="en-US" sz="4700" b="1">
                <a:solidFill>
                  <a:schemeClr val="bg1"/>
                </a:solidFill>
              </a:rPr>
              <a:t>Observations, Documentation and Reflections</a:t>
            </a:r>
            <a:endParaRPr lang="en-AU" sz="4700" b="1">
              <a:solidFill>
                <a:schemeClr val="bg1"/>
              </a:solidFill>
            </a:endParaRPr>
          </a:p>
        </p:txBody>
      </p:sp>
      <p:sp>
        <p:nvSpPr>
          <p:cNvPr id="19"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037" y="188494"/>
            <a:ext cx="786278"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037" y="188494"/>
            <a:ext cx="786278"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87321" y="3578317"/>
            <a:ext cx="790849" cy="469689"/>
            <a:chOff x="9841624" y="4115729"/>
            <a:chExt cx="602169" cy="268223"/>
          </a:xfrm>
          <a:solidFill>
            <a:schemeClr val="bg1"/>
          </a:solidFill>
        </p:grpSpPr>
        <p:sp>
          <p:nvSpPr>
            <p:cNvPr id="24" name="Freeform: Shape 2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0" name="Oval 29">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393" y="4910353"/>
            <a:ext cx="351068"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393" y="4910353"/>
            <a:ext cx="351068"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6850" y="4200769"/>
            <a:ext cx="2077150"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Freeform: Shape 35">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6850" y="4200769"/>
            <a:ext cx="2077150"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12960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17" name="Oval 16">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43" y="3404608"/>
            <a:ext cx="2640592" cy="2666087"/>
          </a:xfrm>
        </p:spPr>
        <p:txBody>
          <a:bodyPr>
            <a:normAutofit/>
          </a:bodyPr>
          <a:lstStyle/>
          <a:p>
            <a:r>
              <a:rPr lang="en-US" sz="3200" b="1" dirty="0">
                <a:solidFill>
                  <a:schemeClr val="bg1"/>
                </a:solidFill>
              </a:rPr>
              <a:t>Photographic Record</a:t>
            </a:r>
            <a:endParaRPr lang="en-AU" sz="3200" b="1" dirty="0">
              <a:solidFill>
                <a:schemeClr val="bg1"/>
              </a:solidFill>
            </a:endParaRPr>
          </a:p>
        </p:txBody>
      </p:sp>
      <p:grpSp>
        <p:nvGrpSpPr>
          <p:cNvPr id="2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23" name="Freeform: Shape 2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27" name="Freeform: Shape 26">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3" name="Content Placeholder 4">
            <a:extLst>
              <a:ext uri="{FF2B5EF4-FFF2-40B4-BE49-F238E27FC236}">
                <a16:creationId xmlns:a16="http://schemas.microsoft.com/office/drawing/2014/main" id="{F43A1062-8BFE-A479-E32E-8E63D9CB55B2}"/>
              </a:ext>
            </a:extLst>
          </p:cNvPr>
          <p:cNvPicPr>
            <a:picLocks noGrp="1" noChangeAspect="1"/>
          </p:cNvPicPr>
          <p:nvPr>
            <p:ph idx="1"/>
          </p:nvPr>
        </p:nvPicPr>
        <p:blipFill>
          <a:blip r:embed="rId2"/>
          <a:stretch>
            <a:fillRect/>
          </a:stretch>
        </p:blipFill>
        <p:spPr>
          <a:xfrm>
            <a:off x="4870106" y="483087"/>
            <a:ext cx="4121493" cy="6222513"/>
          </a:xfrm>
        </p:spPr>
      </p:pic>
      <p:pic>
        <p:nvPicPr>
          <p:cNvPr id="5" name="Picture 4">
            <a:extLst>
              <a:ext uri="{FF2B5EF4-FFF2-40B4-BE49-F238E27FC236}">
                <a16:creationId xmlns:a16="http://schemas.microsoft.com/office/drawing/2014/main" id="{FE7BDA75-EC19-7292-3F53-0524C9034E68}"/>
              </a:ext>
            </a:extLst>
          </p:cNvPr>
          <p:cNvPicPr>
            <a:picLocks noChangeAspect="1"/>
          </p:cNvPicPr>
          <p:nvPr/>
        </p:nvPicPr>
        <p:blipFill>
          <a:blip r:embed="rId3"/>
          <a:stretch>
            <a:fillRect/>
          </a:stretch>
        </p:blipFill>
        <p:spPr>
          <a:xfrm>
            <a:off x="1759678" y="1294224"/>
            <a:ext cx="2766584" cy="1357675"/>
          </a:xfrm>
          <a:prstGeom prst="rect">
            <a:avLst/>
          </a:prstGeom>
        </p:spPr>
      </p:pic>
    </p:spTree>
    <p:extLst>
      <p:ext uri="{BB962C8B-B14F-4D97-AF65-F5344CB8AC3E}">
        <p14:creationId xmlns:p14="http://schemas.microsoft.com/office/powerpoint/2010/main" val="289551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17" name="Oval 16">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43" y="3404608"/>
            <a:ext cx="2640592" cy="2666087"/>
          </a:xfrm>
        </p:spPr>
        <p:txBody>
          <a:bodyPr>
            <a:normAutofit/>
          </a:bodyPr>
          <a:lstStyle/>
          <a:p>
            <a:r>
              <a:rPr lang="en-US" sz="3200" b="1" dirty="0">
                <a:solidFill>
                  <a:schemeClr val="bg1"/>
                </a:solidFill>
              </a:rPr>
              <a:t>Jottings</a:t>
            </a:r>
            <a:endParaRPr lang="en-AU" sz="3200" b="1" dirty="0">
              <a:solidFill>
                <a:schemeClr val="bg1"/>
              </a:solidFill>
            </a:endParaRPr>
          </a:p>
        </p:txBody>
      </p:sp>
      <p:grpSp>
        <p:nvGrpSpPr>
          <p:cNvPr id="2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23" name="Freeform: Shape 2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27" name="Freeform: Shape 26">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7" name="Content Placeholder 4">
            <a:extLst>
              <a:ext uri="{FF2B5EF4-FFF2-40B4-BE49-F238E27FC236}">
                <a16:creationId xmlns:a16="http://schemas.microsoft.com/office/drawing/2014/main" id="{79F99233-8AFB-934D-ACFB-4134C2CFCC41}"/>
              </a:ext>
            </a:extLst>
          </p:cNvPr>
          <p:cNvPicPr>
            <a:picLocks noGrp="1" noChangeAspect="1"/>
          </p:cNvPicPr>
          <p:nvPr>
            <p:ph idx="1"/>
          </p:nvPr>
        </p:nvPicPr>
        <p:blipFill>
          <a:blip r:embed="rId2"/>
          <a:stretch>
            <a:fillRect/>
          </a:stretch>
        </p:blipFill>
        <p:spPr>
          <a:xfrm>
            <a:off x="4780077" y="402475"/>
            <a:ext cx="4344375" cy="6019800"/>
          </a:xfrm>
        </p:spPr>
      </p:pic>
      <p:pic>
        <p:nvPicPr>
          <p:cNvPr id="9" name="Picture 8">
            <a:extLst>
              <a:ext uri="{FF2B5EF4-FFF2-40B4-BE49-F238E27FC236}">
                <a16:creationId xmlns:a16="http://schemas.microsoft.com/office/drawing/2014/main" id="{03F97531-0862-B8D7-5886-E84DFB8F8C18}"/>
              </a:ext>
            </a:extLst>
          </p:cNvPr>
          <p:cNvPicPr>
            <a:picLocks noChangeAspect="1"/>
          </p:cNvPicPr>
          <p:nvPr/>
        </p:nvPicPr>
        <p:blipFill>
          <a:blip r:embed="rId3"/>
          <a:stretch>
            <a:fillRect/>
          </a:stretch>
        </p:blipFill>
        <p:spPr>
          <a:xfrm>
            <a:off x="1766204" y="1426497"/>
            <a:ext cx="2742368" cy="1277192"/>
          </a:xfrm>
          <a:prstGeom prst="rect">
            <a:avLst/>
          </a:prstGeom>
        </p:spPr>
      </p:pic>
    </p:spTree>
    <p:extLst>
      <p:ext uri="{BB962C8B-B14F-4D97-AF65-F5344CB8AC3E}">
        <p14:creationId xmlns:p14="http://schemas.microsoft.com/office/powerpoint/2010/main" val="148780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17" name="Oval 16">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43" y="3404608"/>
            <a:ext cx="2640592" cy="2666087"/>
          </a:xfrm>
        </p:spPr>
        <p:txBody>
          <a:bodyPr>
            <a:normAutofit/>
          </a:bodyPr>
          <a:lstStyle/>
          <a:p>
            <a:r>
              <a:rPr lang="en-US" sz="3200" b="1" dirty="0">
                <a:solidFill>
                  <a:schemeClr val="bg1"/>
                </a:solidFill>
              </a:rPr>
              <a:t>Learning Story</a:t>
            </a:r>
            <a:endParaRPr lang="en-AU" sz="3200" b="1" dirty="0">
              <a:solidFill>
                <a:schemeClr val="bg1"/>
              </a:solidFill>
            </a:endParaRPr>
          </a:p>
        </p:txBody>
      </p:sp>
      <p:grpSp>
        <p:nvGrpSpPr>
          <p:cNvPr id="2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23" name="Freeform: Shape 2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27" name="Freeform: Shape 26">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5" name="Content Placeholder 4">
            <a:extLst>
              <a:ext uri="{FF2B5EF4-FFF2-40B4-BE49-F238E27FC236}">
                <a16:creationId xmlns:a16="http://schemas.microsoft.com/office/drawing/2014/main" id="{E9107158-58A7-2F61-4437-5CC558F80954}"/>
              </a:ext>
            </a:extLst>
          </p:cNvPr>
          <p:cNvPicPr>
            <a:picLocks noGrp="1" noChangeAspect="1"/>
          </p:cNvPicPr>
          <p:nvPr>
            <p:ph idx="1"/>
          </p:nvPr>
        </p:nvPicPr>
        <p:blipFill>
          <a:blip r:embed="rId2"/>
          <a:stretch>
            <a:fillRect/>
          </a:stretch>
        </p:blipFill>
        <p:spPr>
          <a:xfrm>
            <a:off x="4797774" y="609600"/>
            <a:ext cx="4193826" cy="6182942"/>
          </a:xfrm>
        </p:spPr>
      </p:pic>
      <p:pic>
        <p:nvPicPr>
          <p:cNvPr id="8" name="Picture 7">
            <a:extLst>
              <a:ext uri="{FF2B5EF4-FFF2-40B4-BE49-F238E27FC236}">
                <a16:creationId xmlns:a16="http://schemas.microsoft.com/office/drawing/2014/main" id="{22A90822-8190-1A35-AA17-21C0BC7B88DE}"/>
              </a:ext>
            </a:extLst>
          </p:cNvPr>
          <p:cNvPicPr>
            <a:picLocks noChangeAspect="1"/>
          </p:cNvPicPr>
          <p:nvPr/>
        </p:nvPicPr>
        <p:blipFill>
          <a:blip r:embed="rId3"/>
          <a:stretch>
            <a:fillRect/>
          </a:stretch>
        </p:blipFill>
        <p:spPr>
          <a:xfrm>
            <a:off x="1732049" y="1309533"/>
            <a:ext cx="2808444" cy="1310607"/>
          </a:xfrm>
          <a:prstGeom prst="rect">
            <a:avLst/>
          </a:prstGeom>
        </p:spPr>
      </p:pic>
    </p:spTree>
    <p:extLst>
      <p:ext uri="{BB962C8B-B14F-4D97-AF65-F5344CB8AC3E}">
        <p14:creationId xmlns:p14="http://schemas.microsoft.com/office/powerpoint/2010/main" val="126107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8" name="Rectangle 29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200" b="1" kern="1200">
                <a:solidFill>
                  <a:schemeClr val="bg1"/>
                </a:solidFill>
                <a:latin typeface="+mj-lt"/>
                <a:ea typeface="+mj-ea"/>
                <a:cs typeface="+mj-cs"/>
              </a:rPr>
              <a:t>Jo-anne Napoleon</a:t>
            </a:r>
            <a:br>
              <a:rPr lang="en-US" sz="2200" b="1" kern="1200">
                <a:solidFill>
                  <a:schemeClr val="bg1"/>
                </a:solidFill>
                <a:latin typeface="+mj-lt"/>
                <a:ea typeface="+mj-ea"/>
                <a:cs typeface="+mj-cs"/>
              </a:rPr>
            </a:br>
            <a:r>
              <a:rPr lang="en-US" sz="2200" b="1" kern="1200">
                <a:solidFill>
                  <a:schemeClr val="bg1"/>
                </a:solidFill>
                <a:latin typeface="+mj-lt"/>
                <a:ea typeface="+mj-ea"/>
                <a:cs typeface="+mj-cs"/>
              </a:rPr>
              <a:t>(Running record)</a:t>
            </a:r>
          </a:p>
        </p:txBody>
      </p:sp>
      <p:pic>
        <p:nvPicPr>
          <p:cNvPr id="13" name="Picture 12" descr="A close-up of a paper&#10;&#10;Description automatically generated">
            <a:extLst>
              <a:ext uri="{FF2B5EF4-FFF2-40B4-BE49-F238E27FC236}">
                <a16:creationId xmlns:a16="http://schemas.microsoft.com/office/drawing/2014/main" id="{98559F12-2FC0-4AE0-AC26-37BFB6FE2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1"/>
            <a:ext cx="8686800" cy="5105400"/>
          </a:xfrm>
          <a:prstGeom prst="rect">
            <a:avLst/>
          </a:prstGeom>
        </p:spPr>
      </p:pic>
    </p:spTree>
    <p:extLst>
      <p:ext uri="{BB962C8B-B14F-4D97-AF65-F5344CB8AC3E}">
        <p14:creationId xmlns:p14="http://schemas.microsoft.com/office/powerpoint/2010/main" val="29448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8" name="Rectangle 29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200" b="1" kern="1200">
                <a:solidFill>
                  <a:schemeClr val="bg1"/>
                </a:solidFill>
                <a:latin typeface="+mj-lt"/>
                <a:ea typeface="+mj-ea"/>
                <a:cs typeface="+mj-cs"/>
              </a:rPr>
              <a:t>Connie Meunier</a:t>
            </a:r>
            <a:br>
              <a:rPr lang="en-US" sz="2200" b="1" kern="1200">
                <a:solidFill>
                  <a:schemeClr val="bg1"/>
                </a:solidFill>
                <a:latin typeface="+mj-lt"/>
                <a:ea typeface="+mj-ea"/>
                <a:cs typeface="+mj-cs"/>
              </a:rPr>
            </a:br>
            <a:r>
              <a:rPr lang="en-US" sz="2200" b="1" kern="1200">
                <a:solidFill>
                  <a:schemeClr val="bg1"/>
                </a:solidFill>
                <a:latin typeface="+mj-lt"/>
                <a:ea typeface="+mj-ea"/>
                <a:cs typeface="+mj-cs"/>
              </a:rPr>
              <a:t>(Photographic record)</a:t>
            </a:r>
          </a:p>
        </p:txBody>
      </p:sp>
      <p:pic>
        <p:nvPicPr>
          <p:cNvPr id="4" name="Picture 3">
            <a:extLst>
              <a:ext uri="{FF2B5EF4-FFF2-40B4-BE49-F238E27FC236}">
                <a16:creationId xmlns:a16="http://schemas.microsoft.com/office/drawing/2014/main" id="{7092F43D-64B9-B9A5-4516-61991CC7B776}"/>
              </a:ext>
            </a:extLst>
          </p:cNvPr>
          <p:cNvPicPr>
            <a:picLocks noChangeAspect="1"/>
          </p:cNvPicPr>
          <p:nvPr/>
        </p:nvPicPr>
        <p:blipFill>
          <a:blip r:embed="rId2"/>
          <a:stretch>
            <a:fillRect/>
          </a:stretch>
        </p:blipFill>
        <p:spPr>
          <a:xfrm>
            <a:off x="228600" y="1524001"/>
            <a:ext cx="8686800" cy="5181600"/>
          </a:xfrm>
          <a:prstGeom prst="rect">
            <a:avLst/>
          </a:prstGeom>
        </p:spPr>
      </p:pic>
    </p:spTree>
    <p:extLst>
      <p:ext uri="{BB962C8B-B14F-4D97-AF65-F5344CB8AC3E}">
        <p14:creationId xmlns:p14="http://schemas.microsoft.com/office/powerpoint/2010/main" val="394081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 name="Rectangle 29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200" b="1" kern="1200">
                <a:solidFill>
                  <a:schemeClr val="bg1"/>
                </a:solidFill>
                <a:latin typeface="+mj-lt"/>
                <a:ea typeface="+mj-ea"/>
                <a:cs typeface="+mj-cs"/>
              </a:rPr>
              <a:t>Alicia Anderson</a:t>
            </a:r>
            <a:br>
              <a:rPr lang="en-US" sz="2200" b="1" kern="1200">
                <a:solidFill>
                  <a:schemeClr val="bg1"/>
                </a:solidFill>
                <a:latin typeface="+mj-lt"/>
                <a:ea typeface="+mj-ea"/>
                <a:cs typeface="+mj-cs"/>
              </a:rPr>
            </a:br>
            <a:r>
              <a:rPr lang="en-US" sz="2200" b="1" kern="1200">
                <a:solidFill>
                  <a:schemeClr val="bg1"/>
                </a:solidFill>
                <a:latin typeface="+mj-lt"/>
                <a:ea typeface="+mj-ea"/>
                <a:cs typeface="+mj-cs"/>
              </a:rPr>
              <a:t>(Learning Story)</a:t>
            </a:r>
          </a:p>
        </p:txBody>
      </p:sp>
      <p:pic>
        <p:nvPicPr>
          <p:cNvPr id="5" name="Picture 4">
            <a:extLst>
              <a:ext uri="{FF2B5EF4-FFF2-40B4-BE49-F238E27FC236}">
                <a16:creationId xmlns:a16="http://schemas.microsoft.com/office/drawing/2014/main" id="{EF7A3196-A6BC-14B4-E330-DC5865DE843B}"/>
              </a:ext>
            </a:extLst>
          </p:cNvPr>
          <p:cNvPicPr>
            <a:picLocks noChangeAspect="1"/>
          </p:cNvPicPr>
          <p:nvPr/>
        </p:nvPicPr>
        <p:blipFill>
          <a:blip r:embed="rId2"/>
          <a:stretch>
            <a:fillRect/>
          </a:stretch>
        </p:blipFill>
        <p:spPr>
          <a:xfrm>
            <a:off x="152400" y="1600200"/>
            <a:ext cx="8900547" cy="5106573"/>
          </a:xfrm>
          <a:prstGeom prst="rect">
            <a:avLst/>
          </a:prstGeom>
        </p:spPr>
      </p:pic>
    </p:spTree>
    <p:extLst>
      <p:ext uri="{BB962C8B-B14F-4D97-AF65-F5344CB8AC3E}">
        <p14:creationId xmlns:p14="http://schemas.microsoft.com/office/powerpoint/2010/main" val="82623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 name="Rectangle 29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200" b="1" kern="1200" dirty="0">
                <a:solidFill>
                  <a:schemeClr val="bg1"/>
                </a:solidFill>
                <a:latin typeface="+mj-lt"/>
                <a:ea typeface="+mj-ea"/>
                <a:cs typeface="+mj-cs"/>
              </a:rPr>
              <a:t>Alicia Anderson</a:t>
            </a:r>
            <a:br>
              <a:rPr lang="en-US" sz="2200" b="1" kern="1200" dirty="0">
                <a:solidFill>
                  <a:schemeClr val="bg1"/>
                </a:solidFill>
                <a:latin typeface="+mj-lt"/>
                <a:ea typeface="+mj-ea"/>
                <a:cs typeface="+mj-cs"/>
              </a:rPr>
            </a:br>
            <a:r>
              <a:rPr lang="en-US" sz="2200" b="1" kern="1200" dirty="0">
                <a:solidFill>
                  <a:schemeClr val="bg1"/>
                </a:solidFill>
                <a:latin typeface="+mj-lt"/>
                <a:ea typeface="+mj-ea"/>
                <a:cs typeface="+mj-cs"/>
              </a:rPr>
              <a:t>(Learning Story continues)</a:t>
            </a:r>
          </a:p>
        </p:txBody>
      </p:sp>
      <p:pic>
        <p:nvPicPr>
          <p:cNvPr id="3" name="Picture 2">
            <a:extLst>
              <a:ext uri="{FF2B5EF4-FFF2-40B4-BE49-F238E27FC236}">
                <a16:creationId xmlns:a16="http://schemas.microsoft.com/office/drawing/2014/main" id="{292879D3-7BE2-3979-365A-A088CB88001F}"/>
              </a:ext>
            </a:extLst>
          </p:cNvPr>
          <p:cNvPicPr>
            <a:picLocks noChangeAspect="1"/>
          </p:cNvPicPr>
          <p:nvPr/>
        </p:nvPicPr>
        <p:blipFill>
          <a:blip r:embed="rId2"/>
          <a:stretch>
            <a:fillRect/>
          </a:stretch>
        </p:blipFill>
        <p:spPr>
          <a:xfrm>
            <a:off x="36022" y="1524000"/>
            <a:ext cx="6059978" cy="2725977"/>
          </a:xfrm>
          <a:prstGeom prst="rect">
            <a:avLst/>
          </a:prstGeom>
        </p:spPr>
      </p:pic>
      <p:pic>
        <p:nvPicPr>
          <p:cNvPr id="4" name="Picture 3">
            <a:extLst>
              <a:ext uri="{FF2B5EF4-FFF2-40B4-BE49-F238E27FC236}">
                <a16:creationId xmlns:a16="http://schemas.microsoft.com/office/drawing/2014/main" id="{CFABD02A-EAFB-CED7-307A-DE464E2A6306}"/>
              </a:ext>
            </a:extLst>
          </p:cNvPr>
          <p:cNvPicPr>
            <a:picLocks noChangeAspect="1"/>
          </p:cNvPicPr>
          <p:nvPr/>
        </p:nvPicPr>
        <p:blipFill>
          <a:blip r:embed="rId3"/>
          <a:stretch>
            <a:fillRect/>
          </a:stretch>
        </p:blipFill>
        <p:spPr>
          <a:xfrm>
            <a:off x="3733801" y="4249977"/>
            <a:ext cx="5394706" cy="2608023"/>
          </a:xfrm>
          <a:prstGeom prst="rect">
            <a:avLst/>
          </a:prstGeom>
        </p:spPr>
      </p:pic>
    </p:spTree>
    <p:extLst>
      <p:ext uri="{BB962C8B-B14F-4D97-AF65-F5344CB8AC3E}">
        <p14:creationId xmlns:p14="http://schemas.microsoft.com/office/powerpoint/2010/main" val="38448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396390" cy="717514"/>
            <a:chOff x="0" y="1479558"/>
            <a:chExt cx="1861854" cy="717514"/>
          </a:xfrm>
          <a:solidFill>
            <a:schemeClr val="bg1"/>
          </a:solidFill>
        </p:grpSpPr>
        <p:sp>
          <p:nvSpPr>
            <p:cNvPr id="10" name="Freeform: Shape 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3" name="Freeform: Shape 12">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244" y="-34538"/>
            <a:ext cx="4991553"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395" y="-23905"/>
            <a:ext cx="5028938"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0164" y="-23905"/>
            <a:ext cx="5028938"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24863" y="1441805"/>
            <a:ext cx="4339674" cy="3011190"/>
          </a:xfrm>
        </p:spPr>
        <p:txBody>
          <a:bodyPr>
            <a:normAutofit/>
          </a:bodyPr>
          <a:lstStyle/>
          <a:p>
            <a:r>
              <a:rPr lang="en-US" sz="4700" b="1" dirty="0">
                <a:solidFill>
                  <a:schemeClr val="bg1"/>
                </a:solidFill>
              </a:rPr>
              <a:t>Thank you!!!</a:t>
            </a:r>
            <a:br>
              <a:rPr lang="en-US" sz="4700" b="1" dirty="0">
                <a:solidFill>
                  <a:schemeClr val="bg1"/>
                </a:solidFill>
              </a:rPr>
            </a:br>
            <a:br>
              <a:rPr lang="en-US" sz="4700" b="1" dirty="0">
                <a:solidFill>
                  <a:schemeClr val="bg1"/>
                </a:solidFill>
              </a:rPr>
            </a:br>
            <a:r>
              <a:rPr lang="en-US" sz="4700" b="1" dirty="0">
                <a:solidFill>
                  <a:schemeClr val="bg1"/>
                </a:solidFill>
              </a:rPr>
              <a:t>Questions???</a:t>
            </a:r>
            <a:endParaRPr lang="en-AU" sz="4700" b="1" dirty="0">
              <a:solidFill>
                <a:schemeClr val="bg1"/>
              </a:solidFill>
            </a:endParaRPr>
          </a:p>
        </p:txBody>
      </p:sp>
      <p:sp>
        <p:nvSpPr>
          <p:cNvPr id="19"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037" y="188494"/>
            <a:ext cx="786278"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037" y="188494"/>
            <a:ext cx="786278"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87321" y="3578317"/>
            <a:ext cx="790849" cy="469689"/>
            <a:chOff x="9841624" y="4115729"/>
            <a:chExt cx="602169" cy="268223"/>
          </a:xfrm>
          <a:solidFill>
            <a:schemeClr val="bg1"/>
          </a:solidFill>
        </p:grpSpPr>
        <p:sp>
          <p:nvSpPr>
            <p:cNvPr id="24" name="Freeform: Shape 2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0" name="Oval 29">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393" y="4910353"/>
            <a:ext cx="351068"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393" y="4910353"/>
            <a:ext cx="351068"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6850" y="4200769"/>
            <a:ext cx="2077150"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Freeform: Shape 35">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6850" y="4200769"/>
            <a:ext cx="2077150"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14438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4" name="Rectangle 2970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6" name="Oval 29705">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040837"/>
            <a:ext cx="3566211"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8" name="Oval 29707">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029607"/>
            <a:ext cx="3566211"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0" name="Oval 29709">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934855"/>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826776" y="1877492"/>
            <a:ext cx="3022599" cy="3215373"/>
          </a:xfrm>
        </p:spPr>
        <p:txBody>
          <a:bodyPr>
            <a:normAutofit/>
          </a:bodyPr>
          <a:lstStyle/>
          <a:p>
            <a:pPr>
              <a:defRPr/>
            </a:pPr>
            <a:r>
              <a:rPr lang="en-US" sz="2800" dirty="0">
                <a:solidFill>
                  <a:schemeClr val="bg1"/>
                </a:solidFill>
              </a:rPr>
              <a:t>Acknowledgement</a:t>
            </a:r>
            <a:r>
              <a:rPr lang="en-US" sz="3200" dirty="0">
                <a:solidFill>
                  <a:schemeClr val="bg1"/>
                </a:solidFill>
              </a:rPr>
              <a:t> </a:t>
            </a:r>
            <a:br>
              <a:rPr lang="en-US" sz="3200" dirty="0">
                <a:solidFill>
                  <a:schemeClr val="bg1"/>
                </a:solidFill>
              </a:rPr>
            </a:br>
            <a:r>
              <a:rPr lang="en-US" sz="3200" dirty="0">
                <a:solidFill>
                  <a:schemeClr val="bg1"/>
                </a:solidFill>
              </a:rPr>
              <a:t>to the country</a:t>
            </a:r>
          </a:p>
        </p:txBody>
      </p:sp>
      <p:grpSp>
        <p:nvGrpSpPr>
          <p:cNvPr id="29712" name="Group 29711">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29713" name="Freeform: Shape 297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9714" name="Freeform: Shape 297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9716"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718"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720" name="Oval 29719">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722" name="Oval 29721">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699" name="Rectangle 3"/>
          <p:cNvSpPr>
            <a:spLocks noGrp="1" noChangeArrowheads="1"/>
          </p:cNvSpPr>
          <p:nvPr>
            <p:ph type="body" idx="1"/>
          </p:nvPr>
        </p:nvSpPr>
        <p:spPr>
          <a:xfrm>
            <a:off x="4676151" y="655672"/>
            <a:ext cx="4163049" cy="4983128"/>
          </a:xfrm>
        </p:spPr>
        <p:txBody>
          <a:bodyPr>
            <a:normAutofit/>
          </a:bodyPr>
          <a:lstStyle/>
          <a:p>
            <a:pPr marL="0" indent="0">
              <a:lnSpc>
                <a:spcPct val="90000"/>
              </a:lnSpc>
              <a:buNone/>
            </a:pPr>
            <a:endParaRPr lang="en-US" sz="2000" i="1" dirty="0">
              <a:solidFill>
                <a:schemeClr val="bg1"/>
              </a:solidFill>
              <a:latin typeface="+mj-lt"/>
              <a:cs typeface="Segoe UI" panose="020B0502040204020203" pitchFamily="34" charset="0"/>
            </a:endParaRPr>
          </a:p>
          <a:p>
            <a:pPr marL="0" indent="0">
              <a:lnSpc>
                <a:spcPct val="90000"/>
              </a:lnSpc>
              <a:buNone/>
            </a:pPr>
            <a:endParaRPr lang="en-US" sz="2000" i="1" dirty="0">
              <a:solidFill>
                <a:schemeClr val="bg1"/>
              </a:solidFill>
              <a:latin typeface="+mj-lt"/>
              <a:cs typeface="Segoe UI" panose="020B0502040204020203" pitchFamily="34" charset="0"/>
            </a:endParaRPr>
          </a:p>
          <a:p>
            <a:pPr marL="0" indent="0">
              <a:lnSpc>
                <a:spcPct val="90000"/>
              </a:lnSpc>
              <a:buNone/>
            </a:pPr>
            <a:endParaRPr lang="en-US" sz="2000" i="1" dirty="0">
              <a:solidFill>
                <a:schemeClr val="bg1"/>
              </a:solidFill>
              <a:latin typeface="+mj-lt"/>
              <a:cs typeface="Segoe UI" panose="020B0502040204020203" pitchFamily="34" charset="0"/>
            </a:endParaRPr>
          </a:p>
          <a:p>
            <a:pPr marL="0" indent="0">
              <a:lnSpc>
                <a:spcPct val="90000"/>
              </a:lnSpc>
              <a:buNone/>
            </a:pPr>
            <a:endParaRPr lang="en-US" sz="2000" i="1" dirty="0">
              <a:solidFill>
                <a:schemeClr val="bg1"/>
              </a:solidFill>
              <a:latin typeface="+mj-lt"/>
              <a:cs typeface="Segoe UI" panose="020B0502040204020203" pitchFamily="34" charset="0"/>
            </a:endParaRPr>
          </a:p>
          <a:p>
            <a:pPr marL="0" indent="0">
              <a:lnSpc>
                <a:spcPct val="90000"/>
              </a:lnSpc>
              <a:buNone/>
            </a:pPr>
            <a:r>
              <a:rPr lang="en-US" sz="2000" i="1" dirty="0">
                <a:solidFill>
                  <a:schemeClr val="bg1"/>
                </a:solidFill>
                <a:latin typeface="+mj-lt"/>
                <a:cs typeface="Segoe UI" panose="020B0502040204020203" pitchFamily="34" charset="0"/>
              </a:rPr>
              <a:t>We acknowledge the traditional owners of the land where we reside and work in paying respects to the first people on whose land we are, acknowledging the loss of lands, cultures and treasures, knowing the consequences for people, communities and nations, believing that we can work together to a better future</a:t>
            </a:r>
          </a:p>
          <a:p>
            <a:pPr eaLnBrk="1" hangingPunct="1">
              <a:lnSpc>
                <a:spcPct val="90000"/>
              </a:lnSpc>
            </a:pPr>
            <a:endParaRPr lang="en-US" sz="1500" u="sng" dirty="0">
              <a:solidFill>
                <a:schemeClr val="bg1"/>
              </a:solidFill>
              <a:latin typeface="Trebuchet MS" charset="0"/>
              <a:ea typeface="Osaka" charset="0"/>
              <a:cs typeface="Osaka" charset="0"/>
            </a:endParaRPr>
          </a:p>
        </p:txBody>
      </p:sp>
      <p:grpSp>
        <p:nvGrpSpPr>
          <p:cNvPr id="29724"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6139464"/>
            <a:ext cx="790849" cy="469689"/>
            <a:chOff x="9841624" y="4115729"/>
            <a:chExt cx="602169" cy="268223"/>
          </a:xfrm>
          <a:solidFill>
            <a:schemeClr val="bg1"/>
          </a:solidFill>
        </p:grpSpPr>
        <p:sp>
          <p:nvSpPr>
            <p:cNvPr id="29725" name="Freeform: Shape 29724">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6" name="Freeform: Shape 29725">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7" name="Freeform: Shape 29726">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8" name="Freeform: Shape 29727">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9" name="Freeform: Shape 29728">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0546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4" name="Rectangle 2970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6" name="Oval 29705">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040837"/>
            <a:ext cx="3566211"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8" name="Oval 29707">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029607"/>
            <a:ext cx="3566211"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0" name="Oval 29709">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934855"/>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826776" y="1877492"/>
            <a:ext cx="3022599" cy="3215373"/>
          </a:xfrm>
        </p:spPr>
        <p:txBody>
          <a:bodyPr>
            <a:normAutofit/>
          </a:bodyPr>
          <a:lstStyle/>
          <a:p>
            <a:pPr>
              <a:defRPr/>
            </a:pPr>
            <a:r>
              <a:rPr lang="en-US" dirty="0">
                <a:solidFill>
                  <a:schemeClr val="bg1"/>
                </a:solidFill>
              </a:rPr>
              <a:t>5 Reasons to observe children</a:t>
            </a:r>
            <a:endParaRPr lang="en-US">
              <a:solidFill>
                <a:schemeClr val="bg1"/>
              </a:solidFill>
            </a:endParaRPr>
          </a:p>
        </p:txBody>
      </p:sp>
      <p:grpSp>
        <p:nvGrpSpPr>
          <p:cNvPr id="29712" name="Group 29711">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29713" name="Freeform: Shape 297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9714" name="Freeform: Shape 297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9716"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718"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720" name="Oval 29719">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722" name="Oval 29721">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699" name="Rectangle 3"/>
          <p:cNvSpPr>
            <a:spLocks noGrp="1" noChangeArrowheads="1"/>
          </p:cNvSpPr>
          <p:nvPr>
            <p:ph type="body" idx="1"/>
          </p:nvPr>
        </p:nvSpPr>
        <p:spPr>
          <a:xfrm>
            <a:off x="4676151" y="655672"/>
            <a:ext cx="4163049" cy="4983128"/>
          </a:xfrm>
        </p:spPr>
        <p:txBody>
          <a:bodyPr>
            <a:normAutofit/>
          </a:bodyPr>
          <a:lstStyle/>
          <a:p>
            <a:pPr>
              <a:lnSpc>
                <a:spcPct val="90000"/>
              </a:lnSpc>
            </a:pPr>
            <a:r>
              <a:rPr lang="en-US" sz="1800" dirty="0">
                <a:solidFill>
                  <a:schemeClr val="bg1"/>
                </a:solidFill>
                <a:latin typeface="Calibri" panose="020F0502020204030204" pitchFamily="34" charset="0"/>
                <a:ea typeface="Osaka" charset="0"/>
                <a:cs typeface="Calibri" panose="020F0502020204030204" pitchFamily="34" charset="0"/>
              </a:rPr>
              <a:t>If I watch children play, I discover their </a:t>
            </a:r>
            <a:r>
              <a:rPr lang="en-US" sz="1800" u="sng" dirty="0">
                <a:solidFill>
                  <a:schemeClr val="bg1"/>
                </a:solidFill>
                <a:latin typeface="Calibri" panose="020F0502020204030204" pitchFamily="34" charset="0"/>
                <a:ea typeface="Osaka" charset="0"/>
                <a:cs typeface="Calibri" panose="020F0502020204030204" pitchFamily="34" charset="0"/>
              </a:rPr>
              <a:t>interests</a:t>
            </a:r>
          </a:p>
          <a:p>
            <a:pPr>
              <a:lnSpc>
                <a:spcPct val="90000"/>
              </a:lnSpc>
            </a:pPr>
            <a:endParaRPr lang="en-US" sz="1800" dirty="0">
              <a:solidFill>
                <a:schemeClr val="bg1"/>
              </a:solidFill>
              <a:latin typeface="Calibri" panose="020F0502020204030204" pitchFamily="34" charset="0"/>
              <a:ea typeface="Osaka" charset="0"/>
              <a:cs typeface="Calibri" panose="020F0502020204030204" pitchFamily="34" charset="0"/>
            </a:endParaRPr>
          </a:p>
          <a:p>
            <a:pPr>
              <a:lnSpc>
                <a:spcPct val="90000"/>
              </a:lnSpc>
            </a:pPr>
            <a:r>
              <a:rPr lang="en-US" sz="1800" dirty="0">
                <a:solidFill>
                  <a:schemeClr val="bg1"/>
                </a:solidFill>
                <a:latin typeface="Calibri" panose="020F0502020204030204" pitchFamily="34" charset="0"/>
                <a:ea typeface="Osaka" charset="0"/>
                <a:cs typeface="Calibri" panose="020F0502020204030204" pitchFamily="34" charset="0"/>
              </a:rPr>
              <a:t>By observing children, I can assess their </a:t>
            </a:r>
            <a:r>
              <a:rPr lang="en-US" sz="1800" u="sng" dirty="0">
                <a:solidFill>
                  <a:schemeClr val="bg1"/>
                </a:solidFill>
                <a:latin typeface="Calibri" panose="020F0502020204030204" pitchFamily="34" charset="0"/>
                <a:ea typeface="Osaka" charset="0"/>
                <a:cs typeface="Calibri" panose="020F0502020204030204" pitchFamily="34" charset="0"/>
              </a:rPr>
              <a:t>developmental levels</a:t>
            </a:r>
          </a:p>
          <a:p>
            <a:pPr>
              <a:lnSpc>
                <a:spcPct val="90000"/>
              </a:lnSpc>
            </a:pPr>
            <a:endParaRPr lang="en-US" sz="1800" dirty="0">
              <a:solidFill>
                <a:schemeClr val="bg1"/>
              </a:solidFill>
              <a:latin typeface="Calibri" panose="020F0502020204030204" pitchFamily="34" charset="0"/>
              <a:ea typeface="Osaka" charset="0"/>
              <a:cs typeface="Calibri" panose="020F0502020204030204" pitchFamily="34" charset="0"/>
            </a:endParaRPr>
          </a:p>
          <a:p>
            <a:pPr>
              <a:lnSpc>
                <a:spcPct val="90000"/>
              </a:lnSpc>
            </a:pPr>
            <a:r>
              <a:rPr lang="en-US" sz="1800" dirty="0">
                <a:solidFill>
                  <a:schemeClr val="bg1"/>
                </a:solidFill>
                <a:latin typeface="Calibri" panose="020F0502020204030204" pitchFamily="34" charset="0"/>
                <a:ea typeface="Osaka" charset="0"/>
                <a:cs typeface="Calibri" panose="020F0502020204030204" pitchFamily="34" charset="0"/>
              </a:rPr>
              <a:t>I look to see what </a:t>
            </a:r>
            <a:r>
              <a:rPr lang="en-US" sz="1800" u="sng" dirty="0">
                <a:solidFill>
                  <a:schemeClr val="bg1"/>
                </a:solidFill>
                <a:latin typeface="Calibri" panose="020F0502020204030204" pitchFamily="34" charset="0"/>
                <a:ea typeface="Osaka" charset="0"/>
                <a:cs typeface="Calibri" panose="020F0502020204030204" pitchFamily="34" charset="0"/>
              </a:rPr>
              <a:t>strategies</a:t>
            </a:r>
            <a:r>
              <a:rPr lang="en-US" sz="1800" dirty="0">
                <a:solidFill>
                  <a:schemeClr val="bg1"/>
                </a:solidFill>
                <a:latin typeface="Calibri" panose="020F0502020204030204" pitchFamily="34" charset="0"/>
                <a:ea typeface="Osaka" charset="0"/>
                <a:cs typeface="Calibri" panose="020F0502020204030204" pitchFamily="34" charset="0"/>
              </a:rPr>
              <a:t> children use to attain their goals</a:t>
            </a:r>
          </a:p>
          <a:p>
            <a:pPr>
              <a:lnSpc>
                <a:spcPct val="90000"/>
              </a:lnSpc>
            </a:pPr>
            <a:endParaRPr lang="en-US" sz="1800" dirty="0">
              <a:solidFill>
                <a:schemeClr val="bg1"/>
              </a:solidFill>
              <a:latin typeface="Calibri" panose="020F0502020204030204" pitchFamily="34" charset="0"/>
              <a:ea typeface="Osaka" charset="0"/>
              <a:cs typeface="Calibri" panose="020F0502020204030204" pitchFamily="34" charset="0"/>
            </a:endParaRPr>
          </a:p>
          <a:p>
            <a:pPr>
              <a:lnSpc>
                <a:spcPct val="90000"/>
              </a:lnSpc>
            </a:pPr>
            <a:r>
              <a:rPr lang="en-US" sz="1800" dirty="0">
                <a:solidFill>
                  <a:schemeClr val="bg1"/>
                </a:solidFill>
                <a:latin typeface="Calibri" panose="020F0502020204030204" pitchFamily="34" charset="0"/>
                <a:ea typeface="Osaka" charset="0"/>
                <a:cs typeface="Calibri" panose="020F0502020204030204" pitchFamily="34" charset="0"/>
              </a:rPr>
              <a:t>Observing children helps me know what </a:t>
            </a:r>
            <a:r>
              <a:rPr lang="en-US" sz="1800" u="sng" dirty="0">
                <a:solidFill>
                  <a:schemeClr val="bg1"/>
                </a:solidFill>
                <a:latin typeface="Calibri" panose="020F0502020204030204" pitchFamily="34" charset="0"/>
                <a:ea typeface="Osaka" charset="0"/>
                <a:cs typeface="Calibri" panose="020F0502020204030204" pitchFamily="34" charset="0"/>
              </a:rPr>
              <a:t>skills</a:t>
            </a:r>
            <a:r>
              <a:rPr lang="en-US" sz="1800" dirty="0">
                <a:solidFill>
                  <a:schemeClr val="bg1"/>
                </a:solidFill>
                <a:latin typeface="Calibri" panose="020F0502020204030204" pitchFamily="34" charset="0"/>
                <a:ea typeface="Osaka" charset="0"/>
                <a:cs typeface="Calibri" panose="020F0502020204030204" pitchFamily="34" charset="0"/>
              </a:rPr>
              <a:t> the children need to practice</a:t>
            </a:r>
          </a:p>
          <a:p>
            <a:pPr>
              <a:lnSpc>
                <a:spcPct val="90000"/>
              </a:lnSpc>
            </a:pPr>
            <a:endParaRPr lang="en-US" sz="1800" dirty="0">
              <a:solidFill>
                <a:schemeClr val="bg1"/>
              </a:solidFill>
              <a:latin typeface="Calibri" panose="020F0502020204030204" pitchFamily="34" charset="0"/>
              <a:ea typeface="Osaka" charset="0"/>
              <a:cs typeface="Calibri" panose="020F0502020204030204" pitchFamily="34" charset="0"/>
            </a:endParaRPr>
          </a:p>
          <a:p>
            <a:pPr>
              <a:lnSpc>
                <a:spcPct val="90000"/>
              </a:lnSpc>
            </a:pPr>
            <a:r>
              <a:rPr lang="en-US" sz="1800" dirty="0">
                <a:solidFill>
                  <a:schemeClr val="bg1"/>
                </a:solidFill>
                <a:latin typeface="Calibri" panose="020F0502020204030204" pitchFamily="34" charset="0"/>
                <a:ea typeface="Osaka" charset="0"/>
                <a:cs typeface="Calibri" panose="020F0502020204030204" pitchFamily="34" charset="0"/>
              </a:rPr>
              <a:t>When I observe children play, I learn a lot about their </a:t>
            </a:r>
            <a:r>
              <a:rPr lang="en-US" sz="1800" u="sng" dirty="0">
                <a:solidFill>
                  <a:schemeClr val="bg1"/>
                </a:solidFill>
                <a:latin typeface="Calibri" panose="020F0502020204030204" pitchFamily="34" charset="0"/>
                <a:ea typeface="Osaka" charset="0"/>
                <a:cs typeface="Calibri" panose="020F0502020204030204" pitchFamily="34" charset="0"/>
              </a:rPr>
              <a:t>personalities </a:t>
            </a:r>
            <a:r>
              <a:rPr lang="en-US" sz="1800" dirty="0">
                <a:solidFill>
                  <a:schemeClr val="bg1"/>
                </a:solidFill>
                <a:latin typeface="Calibri" panose="020F0502020204030204" pitchFamily="34" charset="0"/>
                <a:ea typeface="Osaka" charset="0"/>
                <a:cs typeface="Calibri" panose="020F0502020204030204" pitchFamily="34" charset="0"/>
              </a:rPr>
              <a:t>(Forman &amp; Hall, 2008)</a:t>
            </a:r>
            <a:endParaRPr lang="en-US" sz="1800" u="sng" dirty="0">
              <a:solidFill>
                <a:schemeClr val="bg1"/>
              </a:solidFill>
              <a:latin typeface="Calibri" panose="020F0502020204030204" pitchFamily="34" charset="0"/>
              <a:ea typeface="Osaka" charset="0"/>
              <a:cs typeface="Calibri" panose="020F0502020204030204" pitchFamily="34" charset="0"/>
            </a:endParaRPr>
          </a:p>
          <a:p>
            <a:pPr eaLnBrk="1" hangingPunct="1">
              <a:lnSpc>
                <a:spcPct val="90000"/>
              </a:lnSpc>
            </a:pPr>
            <a:endParaRPr lang="en-US" sz="1500" u="sng" dirty="0">
              <a:solidFill>
                <a:schemeClr val="bg1"/>
              </a:solidFill>
              <a:latin typeface="Trebuchet MS" charset="0"/>
              <a:ea typeface="Osaka" charset="0"/>
              <a:cs typeface="Osaka" charset="0"/>
            </a:endParaRPr>
          </a:p>
        </p:txBody>
      </p:sp>
      <p:grpSp>
        <p:nvGrpSpPr>
          <p:cNvPr id="29724"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6139464"/>
            <a:ext cx="790849" cy="469689"/>
            <a:chOff x="9841624" y="4115729"/>
            <a:chExt cx="602169" cy="268223"/>
          </a:xfrm>
          <a:solidFill>
            <a:schemeClr val="bg1"/>
          </a:solidFill>
        </p:grpSpPr>
        <p:sp>
          <p:nvSpPr>
            <p:cNvPr id="29725" name="Freeform: Shape 29724">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6" name="Freeform: Shape 29725">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7" name="Freeform: Shape 29726">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8" name="Freeform: Shape 29727">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729" name="Freeform: Shape 29728">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6822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040837"/>
            <a:ext cx="3566211"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029607"/>
            <a:ext cx="3566211"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934855"/>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6776" y="1877492"/>
            <a:ext cx="3022599" cy="3215373"/>
          </a:xfrm>
        </p:spPr>
        <p:txBody>
          <a:bodyPr>
            <a:normAutofit/>
          </a:bodyPr>
          <a:lstStyle/>
          <a:p>
            <a:r>
              <a:rPr lang="en-US" sz="3700" b="1">
                <a:solidFill>
                  <a:schemeClr val="bg1"/>
                </a:solidFill>
              </a:rPr>
              <a:t>Observational Records</a:t>
            </a:r>
            <a:endParaRPr lang="en-AU" sz="3700" b="1">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p:cNvSpPr>
            <a:spLocks noGrp="1"/>
          </p:cNvSpPr>
          <p:nvPr>
            <p:ph idx="1"/>
          </p:nvPr>
        </p:nvSpPr>
        <p:spPr>
          <a:xfrm>
            <a:off x="4676151" y="1130846"/>
            <a:ext cx="3912879" cy="4351338"/>
          </a:xfrm>
        </p:spPr>
        <p:txBody>
          <a:bodyPr>
            <a:normAutofit/>
          </a:bodyPr>
          <a:lstStyle/>
          <a:p>
            <a:pPr lvl="1">
              <a:buFont typeface="Arial" panose="020B0604020202020204" pitchFamily="34" charset="0"/>
              <a:buChar char="•"/>
            </a:pPr>
            <a:r>
              <a:rPr lang="en-US" sz="3200" dirty="0">
                <a:solidFill>
                  <a:schemeClr val="bg1"/>
                </a:solidFill>
                <a:latin typeface="Calibri" panose="020F0502020204030204" pitchFamily="34" charset="0"/>
                <a:ea typeface="Osaka" charset="0"/>
                <a:cs typeface="Calibri" panose="020F0502020204030204" pitchFamily="34" charset="0"/>
              </a:rPr>
              <a:t>Running record	</a:t>
            </a:r>
          </a:p>
          <a:p>
            <a:pPr lvl="1">
              <a:buFont typeface="Arial" panose="020B0604020202020204" pitchFamily="34" charset="0"/>
              <a:buChar char="•"/>
            </a:pPr>
            <a:r>
              <a:rPr lang="en-US" sz="3200" dirty="0">
                <a:solidFill>
                  <a:schemeClr val="bg1"/>
                </a:solidFill>
                <a:latin typeface="Calibri" panose="020F0502020204030204" pitchFamily="34" charset="0"/>
                <a:ea typeface="Osaka" charset="0"/>
                <a:cs typeface="Calibri" panose="020F0502020204030204" pitchFamily="34" charset="0"/>
              </a:rPr>
              <a:t>Anecdotal record</a:t>
            </a:r>
          </a:p>
          <a:p>
            <a:pPr lvl="1">
              <a:buFont typeface="Arial" panose="020B0604020202020204" pitchFamily="34" charset="0"/>
              <a:buChar char="•"/>
            </a:pPr>
            <a:r>
              <a:rPr lang="en-US" sz="3200" dirty="0">
                <a:solidFill>
                  <a:schemeClr val="bg1"/>
                </a:solidFill>
                <a:latin typeface="Calibri" panose="020F0502020204030204" pitchFamily="34" charset="0"/>
                <a:ea typeface="Osaka" charset="0"/>
                <a:cs typeface="Calibri" panose="020F0502020204030204" pitchFamily="34" charset="0"/>
              </a:rPr>
              <a:t>Work samples</a:t>
            </a:r>
          </a:p>
          <a:p>
            <a:pPr lvl="1">
              <a:buFont typeface="Arial" panose="020B0604020202020204" pitchFamily="34" charset="0"/>
              <a:buChar char="•"/>
            </a:pPr>
            <a:r>
              <a:rPr lang="en-US" sz="3200" dirty="0">
                <a:solidFill>
                  <a:schemeClr val="bg1"/>
                </a:solidFill>
                <a:latin typeface="Calibri" panose="020F0502020204030204" pitchFamily="34" charset="0"/>
                <a:ea typeface="Osaka" charset="0"/>
                <a:cs typeface="Calibri" panose="020F0502020204030204" pitchFamily="34" charset="0"/>
              </a:rPr>
              <a:t>Photographic record</a:t>
            </a:r>
          </a:p>
          <a:p>
            <a:pPr lvl="1">
              <a:buFont typeface="Arial" panose="020B0604020202020204" pitchFamily="34" charset="0"/>
              <a:buChar char="•"/>
            </a:pPr>
            <a:r>
              <a:rPr lang="en-US" sz="3200" dirty="0">
                <a:solidFill>
                  <a:schemeClr val="bg1"/>
                </a:solidFill>
                <a:latin typeface="Calibri" panose="020F0502020204030204" pitchFamily="34" charset="0"/>
                <a:ea typeface="Osaka" charset="0"/>
                <a:cs typeface="Calibri" panose="020F0502020204030204" pitchFamily="34" charset="0"/>
              </a:rPr>
              <a:t>Jottings</a:t>
            </a:r>
          </a:p>
          <a:p>
            <a:pPr lvl="1">
              <a:buFont typeface="Arial" panose="020B0604020202020204" pitchFamily="34" charset="0"/>
              <a:buChar char="•"/>
            </a:pPr>
            <a:r>
              <a:rPr lang="en-US" sz="3200" dirty="0">
                <a:solidFill>
                  <a:schemeClr val="bg1"/>
                </a:solidFill>
                <a:latin typeface="Calibri" panose="020F0502020204030204" pitchFamily="34" charset="0"/>
                <a:ea typeface="Osaka" charset="0"/>
                <a:cs typeface="Calibri" panose="020F0502020204030204" pitchFamily="34" charset="0"/>
              </a:rPr>
              <a:t>Learning Story</a:t>
            </a:r>
          </a:p>
          <a:p>
            <a:pPr lvl="1">
              <a:buFont typeface="Arial" panose="020B0604020202020204" pitchFamily="34" charset="0"/>
              <a:buChar char="•"/>
            </a:pPr>
            <a:endParaRPr lang="en-US" b="1" dirty="0">
              <a:solidFill>
                <a:schemeClr val="bg1"/>
              </a:solidFill>
              <a:latin typeface="Trebuchet MS" charset="0"/>
              <a:ea typeface="Osaka" charset="0"/>
              <a:cs typeface="Osaka" charset="0"/>
            </a:endParaRPr>
          </a:p>
          <a:p>
            <a:endParaRPr lang="en-AU" b="1"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6139464"/>
            <a:ext cx="790849"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5480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1040837"/>
            <a:ext cx="3566211"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1029607"/>
            <a:ext cx="3566211"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934855"/>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6776" y="1877492"/>
            <a:ext cx="3022599" cy="3215373"/>
          </a:xfrm>
        </p:spPr>
        <p:txBody>
          <a:bodyPr>
            <a:normAutofit/>
          </a:bodyPr>
          <a:lstStyle/>
          <a:p>
            <a:r>
              <a:rPr lang="en-US" sz="2400" b="1" dirty="0">
                <a:solidFill>
                  <a:schemeClr val="bg1"/>
                </a:solidFill>
              </a:rPr>
              <a:t>Interconnectedness</a:t>
            </a:r>
            <a:endParaRPr lang="en-AU" sz="2400" b="1" dirty="0">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457812"/>
            <a:ext cx="685923"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4946663"/>
            <a:ext cx="239955"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6139464"/>
            <a:ext cx="790849"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9" name="AutoShape 6">
            <a:extLst>
              <a:ext uri="{FF2B5EF4-FFF2-40B4-BE49-F238E27FC236}">
                <a16:creationId xmlns:a16="http://schemas.microsoft.com/office/drawing/2014/main" id="{9F770D0B-3F86-BDFC-2DC2-F5B0AEEDE8DB}"/>
              </a:ext>
            </a:extLst>
          </p:cNvPr>
          <p:cNvSpPr txBox="1">
            <a:spLocks noChangeArrowheads="1"/>
          </p:cNvSpPr>
          <p:nvPr/>
        </p:nvSpPr>
        <p:spPr>
          <a:xfrm>
            <a:off x="4946691" y="788735"/>
            <a:ext cx="3355561" cy="1172425"/>
          </a:xfrm>
          <a:prstGeom prst="flowChartProcess">
            <a:avLst/>
          </a:prstGeom>
          <a:solidFill>
            <a:schemeClr val="accent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1737" indent="-181737" algn="ctr" defTabSz="484632">
              <a:spcBef>
                <a:spcPct val="0"/>
              </a:spcBef>
              <a:spcAft>
                <a:spcPts val="600"/>
              </a:spcAft>
              <a:buFont typeface="Arial" pitchFamily="34" charset="0"/>
              <a:buNone/>
            </a:pPr>
            <a:endParaRPr lang="en-US" sz="1272">
              <a:latin typeface="Trebuchet MS" charset="0"/>
            </a:endParaRPr>
          </a:p>
          <a:p>
            <a:pPr marL="181737" indent="-181737" algn="ctr" defTabSz="484632">
              <a:spcBef>
                <a:spcPct val="0"/>
              </a:spcBef>
              <a:spcAft>
                <a:spcPts val="600"/>
              </a:spcAft>
              <a:buFont typeface="Arial" pitchFamily="34" charset="0"/>
              <a:buNone/>
            </a:pPr>
            <a:r>
              <a:rPr lang="en-US" sz="2014">
                <a:latin typeface="Calibri" panose="020F0502020204030204" pitchFamily="34" charset="0"/>
                <a:cs typeface="Calibri" panose="020F0502020204030204" pitchFamily="34" charset="0"/>
              </a:rPr>
              <a:t>Program</a:t>
            </a:r>
            <a:endParaRPr lang="en-US" sz="1272">
              <a:latin typeface="Calibri" panose="020F0502020204030204" pitchFamily="34" charset="0"/>
              <a:cs typeface="Calibri" panose="020F0502020204030204" pitchFamily="34" charset="0"/>
            </a:endParaRPr>
          </a:p>
          <a:p>
            <a:pPr algn="ctr">
              <a:spcBef>
                <a:spcPct val="0"/>
              </a:spcBef>
              <a:spcAft>
                <a:spcPts val="600"/>
              </a:spcAft>
              <a:buFont typeface="Times" charset="0"/>
              <a:buNone/>
            </a:pPr>
            <a:endParaRPr lang="en-US" sz="2400" dirty="0">
              <a:latin typeface="Trebuchet MS" charset="0"/>
              <a:ea typeface="Osaka" charset="0"/>
              <a:cs typeface="Osaka" charset="0"/>
            </a:endParaRPr>
          </a:p>
        </p:txBody>
      </p:sp>
      <p:sp>
        <p:nvSpPr>
          <p:cNvPr id="11" name="AutoShape 7">
            <a:extLst>
              <a:ext uri="{FF2B5EF4-FFF2-40B4-BE49-F238E27FC236}">
                <a16:creationId xmlns:a16="http://schemas.microsoft.com/office/drawing/2014/main" id="{BDC8B7D6-803B-5DEE-EB0F-0732F57CD934}"/>
              </a:ext>
            </a:extLst>
          </p:cNvPr>
          <p:cNvSpPr>
            <a:spLocks noChangeArrowheads="1"/>
          </p:cNvSpPr>
          <p:nvPr/>
        </p:nvSpPr>
        <p:spPr bwMode="auto">
          <a:xfrm>
            <a:off x="5067976" y="1950076"/>
            <a:ext cx="3112990" cy="404284"/>
          </a:xfrm>
          <a:prstGeom prst="flowChartAlternateProcess">
            <a:avLst/>
          </a:prstGeom>
          <a:solidFill>
            <a:schemeClr val="folHlink"/>
          </a:solidFill>
          <a:ln w="9525">
            <a:solidFill>
              <a:schemeClr val="tx1"/>
            </a:solidFill>
            <a:miter lim="800000"/>
            <a:headEnd/>
            <a:tailEnd/>
          </a:ln>
        </p:spPr>
        <p:txBody>
          <a:bodyPr wrap="none" anchor="ctr"/>
          <a:lstStyle/>
          <a:p>
            <a:pPr algn="ctr" defTabSz="484632" eaLnBrk="0" hangingPunct="0">
              <a:spcAft>
                <a:spcPts val="600"/>
              </a:spcAft>
            </a:pPr>
            <a:r>
              <a:rPr lang="en-US" sz="1200" kern="1200" dirty="0">
                <a:solidFill>
                  <a:schemeClr val="bg1"/>
                </a:solidFill>
                <a:latin typeface="+mn-lt"/>
                <a:ea typeface="ＭＳ Ｐゴシック" charset="0"/>
                <a:cs typeface="+mn-cs"/>
              </a:rPr>
              <a:t>Planned and Spontaneous Experiences</a:t>
            </a:r>
            <a:endParaRPr lang="en-US" sz="3200" dirty="0">
              <a:solidFill>
                <a:schemeClr val="bg1"/>
              </a:solidFill>
              <a:ea typeface="ＭＳ Ｐゴシック" charset="0"/>
              <a:cs typeface="ＭＳ Ｐゴシック" charset="0"/>
            </a:endParaRPr>
          </a:p>
        </p:txBody>
      </p:sp>
      <p:sp>
        <p:nvSpPr>
          <p:cNvPr id="13" name="AutoShape 4">
            <a:extLst>
              <a:ext uri="{FF2B5EF4-FFF2-40B4-BE49-F238E27FC236}">
                <a16:creationId xmlns:a16="http://schemas.microsoft.com/office/drawing/2014/main" id="{45EBAD00-828B-53C5-D4AE-34211EA111B8}"/>
              </a:ext>
            </a:extLst>
          </p:cNvPr>
          <p:cNvSpPr>
            <a:spLocks noChangeArrowheads="1"/>
          </p:cNvSpPr>
          <p:nvPr/>
        </p:nvSpPr>
        <p:spPr bwMode="auto">
          <a:xfrm>
            <a:off x="5182146" y="3283126"/>
            <a:ext cx="2789562" cy="929854"/>
          </a:xfrm>
          <a:prstGeom prst="flowChartProcess">
            <a:avLst/>
          </a:prstGeom>
          <a:solidFill>
            <a:schemeClr val="bg2"/>
          </a:solidFill>
          <a:ln w="9525">
            <a:solidFill>
              <a:schemeClr val="tx1"/>
            </a:solidFill>
            <a:miter lim="800000"/>
            <a:headEnd/>
            <a:tailEnd/>
          </a:ln>
        </p:spPr>
        <p:txBody>
          <a:bodyPr wrap="none" anchor="ctr"/>
          <a:lstStyle/>
          <a:p>
            <a:pPr algn="ctr" defTabSz="484632" eaLnBrk="0" hangingPunct="0">
              <a:spcAft>
                <a:spcPts val="600"/>
              </a:spcAft>
            </a:pPr>
            <a:r>
              <a:rPr lang="en-US" kern="1200" dirty="0">
                <a:solidFill>
                  <a:schemeClr val="tx1"/>
                </a:solidFill>
                <a:latin typeface="+mn-lt"/>
                <a:ea typeface="ＭＳ Ｐゴシック" charset="0"/>
                <a:cs typeface="+mn-cs"/>
              </a:rPr>
              <a:t>Assessment via observation</a:t>
            </a:r>
            <a:endParaRPr lang="en-US" sz="4000" dirty="0">
              <a:ea typeface="ＭＳ Ｐゴシック" charset="0"/>
              <a:cs typeface="ＭＳ Ｐゴシック" charset="0"/>
            </a:endParaRPr>
          </a:p>
        </p:txBody>
      </p:sp>
      <p:sp>
        <p:nvSpPr>
          <p:cNvPr id="15" name="Oval 8">
            <a:extLst>
              <a:ext uri="{FF2B5EF4-FFF2-40B4-BE49-F238E27FC236}">
                <a16:creationId xmlns:a16="http://schemas.microsoft.com/office/drawing/2014/main" id="{92F8EAB3-10C7-105C-BA2E-6E1B2A3F5210}"/>
              </a:ext>
            </a:extLst>
          </p:cNvPr>
          <p:cNvSpPr>
            <a:spLocks noChangeArrowheads="1"/>
          </p:cNvSpPr>
          <p:nvPr/>
        </p:nvSpPr>
        <p:spPr bwMode="auto">
          <a:xfrm>
            <a:off x="5663336" y="4343399"/>
            <a:ext cx="1958036" cy="469689"/>
          </a:xfrm>
          <a:prstGeom prst="ellipse">
            <a:avLst/>
          </a:prstGeom>
          <a:solidFill>
            <a:srgbClr val="FF00CC"/>
          </a:solidFill>
          <a:ln w="9525">
            <a:solidFill>
              <a:schemeClr val="tx1"/>
            </a:solidFill>
            <a:round/>
            <a:headEnd/>
            <a:tailEnd/>
          </a:ln>
        </p:spPr>
        <p:txBody>
          <a:bodyPr wrap="none" anchor="ctr"/>
          <a:lstStyle/>
          <a:p>
            <a:pPr algn="ctr" defTabSz="484632" eaLnBrk="0" hangingPunct="0">
              <a:spcAft>
                <a:spcPts val="600"/>
              </a:spcAft>
            </a:pPr>
            <a:r>
              <a:rPr lang="en-US" sz="1400" kern="1200" dirty="0">
                <a:solidFill>
                  <a:schemeClr val="tx1"/>
                </a:solidFill>
                <a:latin typeface="+mn-lt"/>
                <a:ea typeface="ＭＳ Ｐゴシック" charset="0"/>
                <a:cs typeface="+mn-cs"/>
              </a:rPr>
              <a:t>Documentation</a:t>
            </a:r>
            <a:endParaRPr lang="en-US" sz="3200" dirty="0">
              <a:ea typeface="ＭＳ Ｐゴシック" charset="0"/>
              <a:cs typeface="ＭＳ Ｐゴシック" charset="0"/>
            </a:endParaRPr>
          </a:p>
        </p:txBody>
      </p:sp>
      <p:sp>
        <p:nvSpPr>
          <p:cNvPr id="19" name="AutoShape 24">
            <a:extLst>
              <a:ext uri="{FF2B5EF4-FFF2-40B4-BE49-F238E27FC236}">
                <a16:creationId xmlns:a16="http://schemas.microsoft.com/office/drawing/2014/main" id="{5FC656B7-E639-9E4C-AB45-38EEA42199CF}"/>
              </a:ext>
            </a:extLst>
          </p:cNvPr>
          <p:cNvSpPr>
            <a:spLocks noChangeArrowheads="1"/>
          </p:cNvSpPr>
          <p:nvPr/>
        </p:nvSpPr>
        <p:spPr bwMode="auto">
          <a:xfrm>
            <a:off x="6509925" y="4064984"/>
            <a:ext cx="161714" cy="12128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en-US">
              <a:ea typeface="ＭＳ Ｐゴシック" charset="0"/>
              <a:cs typeface="ＭＳ Ｐゴシック" charset="0"/>
            </a:endParaRPr>
          </a:p>
        </p:txBody>
      </p:sp>
      <p:sp>
        <p:nvSpPr>
          <p:cNvPr id="21" name="AutoShape 23">
            <a:extLst>
              <a:ext uri="{FF2B5EF4-FFF2-40B4-BE49-F238E27FC236}">
                <a16:creationId xmlns:a16="http://schemas.microsoft.com/office/drawing/2014/main" id="{18BAFDC3-1C27-D91F-EF99-50DB04BC6F51}"/>
              </a:ext>
            </a:extLst>
          </p:cNvPr>
          <p:cNvSpPr>
            <a:spLocks noChangeArrowheads="1"/>
          </p:cNvSpPr>
          <p:nvPr/>
        </p:nvSpPr>
        <p:spPr bwMode="auto">
          <a:xfrm rot="10399705">
            <a:off x="4565539" y="1736098"/>
            <a:ext cx="758876" cy="1701488"/>
          </a:xfrm>
          <a:prstGeom prst="curvedLeftArrow">
            <a:avLst>
              <a:gd name="adj1" fmla="val 42575"/>
              <a:gd name="adj2" fmla="val 85150"/>
              <a:gd name="adj3" fmla="val 33333"/>
            </a:avLst>
          </a:prstGeom>
          <a:solidFill>
            <a:schemeClr val="accent1"/>
          </a:solidFill>
          <a:ln w="9525">
            <a:solidFill>
              <a:schemeClr val="tx1"/>
            </a:solidFill>
            <a:miter lim="800000"/>
            <a:headEnd/>
            <a:tailEnd/>
          </a:ln>
        </p:spPr>
        <p:txBody>
          <a:bodyPr wrap="none" anchor="ctr"/>
          <a:lstStyle/>
          <a:p>
            <a:pPr eaLnBrk="0" hangingPunct="0"/>
            <a:endParaRPr lang="en-US">
              <a:ea typeface="ＭＳ Ｐゴシック" charset="0"/>
              <a:cs typeface="ＭＳ Ｐゴシック" charset="0"/>
            </a:endParaRPr>
          </a:p>
        </p:txBody>
      </p:sp>
      <p:sp>
        <p:nvSpPr>
          <p:cNvPr id="23" name="AutoShape 20">
            <a:extLst>
              <a:ext uri="{FF2B5EF4-FFF2-40B4-BE49-F238E27FC236}">
                <a16:creationId xmlns:a16="http://schemas.microsoft.com/office/drawing/2014/main" id="{C09DE4D7-C58D-143D-2410-B1669F9382FC}"/>
              </a:ext>
            </a:extLst>
          </p:cNvPr>
          <p:cNvSpPr>
            <a:spLocks noChangeArrowheads="1"/>
          </p:cNvSpPr>
          <p:nvPr/>
        </p:nvSpPr>
        <p:spPr bwMode="auto">
          <a:xfrm>
            <a:off x="7968022" y="1811894"/>
            <a:ext cx="525570" cy="1900137"/>
          </a:xfrm>
          <a:prstGeom prst="curvedLeftArrow">
            <a:avLst>
              <a:gd name="adj1" fmla="val 62683"/>
              <a:gd name="adj2" fmla="val 165387"/>
              <a:gd name="adj3" fmla="val 33333"/>
            </a:avLst>
          </a:prstGeom>
          <a:solidFill>
            <a:schemeClr val="accent1"/>
          </a:solidFill>
          <a:ln w="9525">
            <a:solidFill>
              <a:schemeClr val="tx1"/>
            </a:solidFill>
            <a:miter lim="800000"/>
            <a:headEnd/>
            <a:tailEnd/>
          </a:ln>
        </p:spPr>
        <p:txBody>
          <a:bodyPr wrap="none" anchor="ctr"/>
          <a:lstStyle/>
          <a:p>
            <a:pPr eaLnBrk="0" hangingPunct="0"/>
            <a:endParaRPr lang="en-US">
              <a:ea typeface="ＭＳ Ｐゴシック" charset="0"/>
              <a:cs typeface="ＭＳ Ｐゴシック" charset="0"/>
            </a:endParaRPr>
          </a:p>
        </p:txBody>
      </p:sp>
    </p:spTree>
    <p:extLst>
      <p:ext uri="{BB962C8B-B14F-4D97-AF65-F5344CB8AC3E}">
        <p14:creationId xmlns:p14="http://schemas.microsoft.com/office/powerpoint/2010/main" val="87639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eflection%20for%20success">
            <a:extLst>
              <a:ext uri="{FF2B5EF4-FFF2-40B4-BE49-F238E27FC236}">
                <a16:creationId xmlns:a16="http://schemas.microsoft.com/office/drawing/2014/main" id="{C2BB11FE-4744-0396-113E-52B571D368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5787" y="884251"/>
            <a:ext cx="2389706" cy="17982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Group 202">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204" name="Oval 203">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7" name="Oval 206">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43" y="3404608"/>
            <a:ext cx="2640592" cy="2666087"/>
          </a:xfrm>
        </p:spPr>
        <p:txBody>
          <a:bodyPr>
            <a:normAutofit/>
          </a:bodyPr>
          <a:lstStyle/>
          <a:p>
            <a:pPr>
              <a:lnSpc>
                <a:spcPct val="90000"/>
              </a:lnSpc>
            </a:pPr>
            <a:r>
              <a:rPr lang="en-US" b="1">
                <a:solidFill>
                  <a:schemeClr val="bg1"/>
                </a:solidFill>
              </a:rPr>
              <a:t>What are we looking for?</a:t>
            </a:r>
            <a:endParaRPr lang="en-AU" b="1">
              <a:solidFill>
                <a:schemeClr val="bg1"/>
              </a:solidFill>
            </a:endParaRPr>
          </a:p>
        </p:txBody>
      </p:sp>
      <p:grpSp>
        <p:nvGrpSpPr>
          <p:cNvPr id="209"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210" name="Freeform: Shape 209">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13"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214" name="Freeform: Shape 213">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aphicFrame>
        <p:nvGraphicFramePr>
          <p:cNvPr id="194" name="Content Placeholder 2">
            <a:extLst>
              <a:ext uri="{FF2B5EF4-FFF2-40B4-BE49-F238E27FC236}">
                <a16:creationId xmlns:a16="http://schemas.microsoft.com/office/drawing/2014/main" id="{1ACE7DDC-4CA9-40D9-3701-402A346D50EA}"/>
              </a:ext>
            </a:extLst>
          </p:cNvPr>
          <p:cNvGraphicFramePr>
            <a:graphicFrameLocks noGrp="1"/>
          </p:cNvGraphicFramePr>
          <p:nvPr>
            <p:ph idx="1"/>
            <p:extLst>
              <p:ext uri="{D42A27DB-BD31-4B8C-83A1-F6EECF244321}">
                <p14:modId xmlns:p14="http://schemas.microsoft.com/office/powerpoint/2010/main" val="298232723"/>
              </p:ext>
            </p:extLst>
          </p:nvPr>
        </p:nvGraphicFramePr>
        <p:xfrm>
          <a:off x="4857952" y="1130846"/>
          <a:ext cx="373107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03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9" name="Rectangle 924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51" name="Oval 9250">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46" name="Graphic 9245" descr="Eye">
            <a:extLst>
              <a:ext uri="{FF2B5EF4-FFF2-40B4-BE49-F238E27FC236}">
                <a16:creationId xmlns:a16="http://schemas.microsoft.com/office/drawing/2014/main" id="{9519EAD3-65B4-AC24-6778-A846913048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103" y="1266554"/>
            <a:ext cx="1951194" cy="1951194"/>
          </a:xfrm>
          <a:prstGeom prst="rect">
            <a:avLst/>
          </a:prstGeom>
        </p:spPr>
      </p:pic>
      <p:grpSp>
        <p:nvGrpSpPr>
          <p:cNvPr id="9253" name="Group 9252">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9254" name="Oval 9253">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5" name="Oval 9254">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57" name="Oval 9256">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526943" y="3404608"/>
            <a:ext cx="2640592" cy="2666087"/>
          </a:xfrm>
        </p:spPr>
        <p:txBody>
          <a:bodyPr>
            <a:normAutofit/>
          </a:bodyPr>
          <a:lstStyle/>
          <a:p>
            <a:pPr eaLnBrk="1" hangingPunct="1">
              <a:defRPr/>
            </a:pPr>
            <a:r>
              <a:rPr lang="en-US" sz="4100" b="1" dirty="0">
                <a:solidFill>
                  <a:schemeClr val="bg1"/>
                </a:solidFill>
              </a:rPr>
              <a:t>How to document?</a:t>
            </a:r>
          </a:p>
        </p:txBody>
      </p:sp>
      <p:grpSp>
        <p:nvGrpSpPr>
          <p:cNvPr id="9259"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9260" name="Freeform: Shape 9259">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9261" name="Freeform: Shape 9260">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9263"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9264" name="Freeform: Shape 9263">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265" name="Freeform: Shape 9264">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266" name="Freeform: Shape 9265">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67" name="Freeform: Shape 9266">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68" name="Freeform: Shape 9267">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69" name="Freeform: Shape 9268">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270" name="Freeform: Shape 9269">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71" name="Freeform: Shape 9270">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272" name="Freeform: Shape 9271">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73" name="Freeform: Shape 9272">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74" name="Freeform: Shape 9273">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75" name="Freeform: Shape 9274">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76" name="Freeform: Shape 9275">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77" name="Freeform: Shape 9276">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78" name="Freeform: Shape 9277">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279" name="Freeform: Shape 9278">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280" name="Freeform: Shape 9279">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81" name="Freeform: Shape 9280">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82" name="Freeform: Shape 9281">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83" name="Freeform: Shape 9282">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284" name="Freeform: Shape 9283">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85" name="Freeform: Shape 9284">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286" name="Freeform: Shape 9285">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87" name="Freeform: Shape 9286">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88" name="Freeform: Shape 9287">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89" name="Freeform: Shape 9288">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90" name="Freeform: Shape 9289">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91" name="Freeform: Shape 9290">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92" name="Freeform: Shape 9291">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293" name="Freeform: Shape 9292">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94" name="Freeform: Shape 9293">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95" name="Freeform: Shape 9294">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96" name="Freeform: Shape 9295">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97" name="Freeform: Shape 9296">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98" name="Freeform: Shape 9297">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99" name="Freeform: Shape 9298">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00" name="Freeform: Shape 9299">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01" name="Freeform: Shape 9300">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02" name="Freeform: Shape 9301">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03" name="Freeform: Shape 9302">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04" name="Freeform: Shape 9303">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05" name="Freeform: Shape 9304">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06" name="Freeform: Shape 9305">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07" name="Freeform: Shape 9306">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08" name="Freeform: Shape 9307">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09" name="Freeform: Shape 9308">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10" name="Freeform: Shape 9309">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11" name="Freeform: Shape 9310">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12" name="Freeform: Shape 9311">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13" name="Freeform: Shape 9312">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14" name="Freeform: Shape 9313">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15" name="Freeform: Shape 9314">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316" name="Freeform: Shape 9315">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17" name="Freeform: Shape 9316">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318" name="Freeform: Shape 9317">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319" name="Freeform: Shape 9318">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20" name="Freeform: Shape 9319">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21" name="Freeform: Shape 9320">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22" name="Freeform: Shape 9321">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23" name="Freeform: Shape 9322">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24" name="Freeform: Shape 9323">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25" name="Freeform: Shape 9324">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26" name="Freeform: Shape 9325">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27" name="Freeform: Shape 9326">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28" name="Freeform: Shape 9327">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29" name="Freeform: Shape 9328">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30" name="Freeform: Shape 9329">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331" name="Freeform: Shape 9330">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32" name="Freeform: Shape 9331">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33" name="Freeform: Shape 9332">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34" name="Freeform: Shape 9333">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35" name="Freeform: Shape 9334">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36" name="Freeform: Shape 9335">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37" name="Freeform: Shape 9336">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38" name="Freeform: Shape 9337">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39" name="Freeform: Shape 9338">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40" name="Freeform: Shape 9339">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41" name="Freeform: Shape 9340">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42" name="Freeform: Shape 9341">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43" name="Freeform: Shape 9342">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44" name="Freeform: Shape 9343">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45" name="Freeform: Shape 9344">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46" name="Freeform: Shape 9345">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47" name="Freeform: Shape 9346">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48" name="Freeform: Shape 9347">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49" name="Freeform: Shape 9348">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50" name="Freeform: Shape 9349">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51" name="Freeform: Shape 9350">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52" name="Freeform: Shape 9351">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53" name="Freeform: Shape 9352">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54" name="Freeform: Shape 9353">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55" name="Freeform: Shape 9354">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356" name="Freeform: Shape 9355">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357" name="Freeform: Shape 9356">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58" name="Freeform: Shape 9357">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59" name="Freeform: Shape 9358">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60" name="Freeform: Shape 9359">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361" name="Freeform: Shape 9360">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62" name="Freeform: Shape 9361">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63" name="Freeform: Shape 9362">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9364" name="Freeform: Shape 9363">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65" name="Freeform: Shape 9364">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66" name="Freeform: Shape 9365">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67" name="Freeform: Shape 9366">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9368" name="Freeform: Shape 9367">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69" name="Freeform: Shape 9368">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70" name="Freeform: Shape 9369">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1" name="Freeform: Shape 9370">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2" name="Freeform: Shape 9371">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3" name="Freeform: Shape 9372">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4" name="Freeform: Shape 9373">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5" name="Freeform: Shape 9374">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6" name="Freeform: Shape 9375">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77" name="Freeform: Shape 9376">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8" name="Freeform: Shape 9377">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79" name="Freeform: Shape 9378">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0" name="Freeform: Shape 9379">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1" name="Freeform: Shape 9380">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2" name="Freeform: Shape 9381">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3" name="Freeform: Shape 9382">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84" name="Freeform: Shape 9383">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5" name="Freeform: Shape 9384">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6" name="Freeform: Shape 9385">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7" name="Freeform: Shape 9386">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8" name="Freeform: Shape 9387">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89" name="Freeform: Shape 9388">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90" name="Freeform: Shape 9389">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91" name="Freeform: Shape 9390">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9392" name="Freeform: Shape 9391">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93" name="Freeform: Shape 9392">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94" name="Freeform: Shape 9393">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95" name="Freeform: Shape 9394">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9396" name="Freeform: Shape 9395">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97" name="Freeform: Shape 9396">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98" name="Freeform: Shape 9397">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399" name="Freeform: Shape 9398">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400" name="Freeform: Shape 9399">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401" name="Freeform: Shape 9400">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402" name="Freeform: Shape 9401">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03" name="Freeform: Shape 9402">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04" name="Freeform: Shape 9403">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05" name="Freeform: Shape 9404">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06" name="Freeform: Shape 9405">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07" name="Freeform: Shape 9406">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08" name="Freeform: Shape 9407">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9409" name="Freeform: Shape 9408">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10" name="Freeform: Shape 9409">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11" name="Freeform: Shape 9410">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12" name="Freeform: Shape 9411">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13" name="Freeform: Shape 9412">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14" name="Freeform: Shape 9413">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15" name="Freeform: Shape 9414">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16" name="Freeform: Shape 9415">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17" name="Freeform: Shape 9416">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18" name="Freeform: Shape 9417">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19" name="Freeform: Shape 9418">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20" name="Freeform: Shape 9419">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21" name="Freeform: Shape 9420">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22" name="Freeform: Shape 9421">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23" name="Freeform: Shape 9422">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24" name="Freeform: Shape 9423">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25" name="Freeform: Shape 9424">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26" name="Freeform: Shape 9425">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27" name="Freeform: Shape 9426">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28" name="Freeform: Shape 9427">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29" name="Freeform: Shape 9428">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430" name="Freeform: Shape 9429">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31" name="Freeform: Shape 9430">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432" name="Freeform: Shape 9431">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p:cNvSpPr>
            <a:spLocks noGrp="1"/>
          </p:cNvSpPr>
          <p:nvPr>
            <p:ph idx="1"/>
          </p:nvPr>
        </p:nvSpPr>
        <p:spPr>
          <a:xfrm>
            <a:off x="4857952" y="1130845"/>
            <a:ext cx="4037900" cy="5091661"/>
          </a:xfrm>
        </p:spPr>
        <p:txBody>
          <a:bodyPr>
            <a:normAutofit/>
          </a:bodyPr>
          <a:lstStyle/>
          <a:p>
            <a:pPr marL="0" indent="0">
              <a:lnSpc>
                <a:spcPct val="90000"/>
              </a:lnSpc>
              <a:buNone/>
            </a:pPr>
            <a:r>
              <a:rPr lang="en-US" sz="1600" dirty="0">
                <a:solidFill>
                  <a:schemeClr val="bg1"/>
                </a:solidFill>
                <a:latin typeface="Calibri" panose="020F0502020204030204" pitchFamily="34" charset="0"/>
                <a:cs typeface="Calibri" panose="020F0502020204030204" pitchFamily="34" charset="0"/>
              </a:rPr>
              <a:t>Observations have 3 sub parts- </a:t>
            </a:r>
          </a:p>
          <a:p>
            <a:pPr>
              <a:lnSpc>
                <a:spcPct val="90000"/>
              </a:lnSpc>
            </a:pPr>
            <a:endParaRPr lang="en-US" sz="1600" dirty="0">
              <a:solidFill>
                <a:schemeClr val="bg1"/>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1600" b="1" dirty="0">
                <a:solidFill>
                  <a:schemeClr val="bg1"/>
                </a:solidFill>
                <a:latin typeface="Calibri" panose="020F0502020204030204" pitchFamily="34" charset="0"/>
                <a:cs typeface="Calibri" panose="020F0502020204030204" pitchFamily="34" charset="0"/>
              </a:rPr>
              <a:t>Observation-</a:t>
            </a:r>
            <a:r>
              <a:rPr lang="en-US" sz="1600" dirty="0">
                <a:solidFill>
                  <a:schemeClr val="bg1"/>
                </a:solidFill>
                <a:latin typeface="Calibri" panose="020F0502020204030204" pitchFamily="34" charset="0"/>
                <a:cs typeface="Calibri" panose="020F0502020204030204" pitchFamily="34" charset="0"/>
              </a:rPr>
              <a:t> </a:t>
            </a:r>
          </a:p>
          <a:p>
            <a:pPr marL="0" indent="0">
              <a:lnSpc>
                <a:spcPct val="90000"/>
              </a:lnSpc>
              <a:buNone/>
            </a:pPr>
            <a:r>
              <a:rPr lang="en-US" sz="1600" dirty="0">
                <a:solidFill>
                  <a:schemeClr val="bg1"/>
                </a:solidFill>
                <a:latin typeface="Calibri" panose="020F0502020204030204" pitchFamily="34" charset="0"/>
                <a:cs typeface="Calibri" panose="020F0502020204030204" pitchFamily="34" charset="0"/>
              </a:rPr>
              <a:t>Actual details are recorded of what is been seen, heard, talked and happened. Any conversations that happened are documented here. </a:t>
            </a:r>
          </a:p>
          <a:p>
            <a:pPr>
              <a:lnSpc>
                <a:spcPct val="90000"/>
              </a:lnSpc>
            </a:pPr>
            <a:endParaRPr lang="en-US" sz="1600" dirty="0">
              <a:solidFill>
                <a:schemeClr val="bg1"/>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1600" b="1" dirty="0">
                <a:solidFill>
                  <a:schemeClr val="bg1"/>
                </a:solidFill>
                <a:latin typeface="Calibri" panose="020F0502020204030204" pitchFamily="34" charset="0"/>
                <a:cs typeface="Calibri" panose="020F0502020204030204" pitchFamily="34" charset="0"/>
              </a:rPr>
              <a:t>Interpretation-</a:t>
            </a:r>
            <a:r>
              <a:rPr lang="en-US" sz="1600" dirty="0">
                <a:solidFill>
                  <a:schemeClr val="bg1"/>
                </a:solidFill>
                <a:latin typeface="Calibri" panose="020F0502020204030204" pitchFamily="34" charset="0"/>
                <a:cs typeface="Calibri" panose="020F0502020204030204" pitchFamily="34" charset="0"/>
              </a:rPr>
              <a:t> </a:t>
            </a:r>
          </a:p>
          <a:p>
            <a:pPr marL="0" indent="0">
              <a:lnSpc>
                <a:spcPct val="90000"/>
              </a:lnSpc>
              <a:buNone/>
            </a:pPr>
            <a:r>
              <a:rPr lang="en-US" sz="1600" dirty="0">
                <a:solidFill>
                  <a:schemeClr val="bg1"/>
                </a:solidFill>
                <a:latin typeface="Calibri" panose="020F0502020204030204" pitchFamily="34" charset="0"/>
                <a:cs typeface="Calibri" panose="020F0502020204030204" pitchFamily="34" charset="0"/>
              </a:rPr>
              <a:t>Educator’s analysis of what the child is learning, assessing the development, the skills demonstrated and connection to EYLF outcomes and practices. </a:t>
            </a:r>
          </a:p>
          <a:p>
            <a:pPr>
              <a:lnSpc>
                <a:spcPct val="90000"/>
              </a:lnSpc>
            </a:pPr>
            <a:endParaRPr lang="en-US" sz="1600" dirty="0">
              <a:solidFill>
                <a:schemeClr val="bg1"/>
              </a:solidFill>
              <a:latin typeface="Calibri" panose="020F0502020204030204" pitchFamily="34" charset="0"/>
              <a:cs typeface="Calibri" panose="020F0502020204030204" pitchFamily="34" charset="0"/>
            </a:endParaRPr>
          </a:p>
          <a:p>
            <a:pPr marL="285750" indent="-285750">
              <a:lnSpc>
                <a:spcPct val="90000"/>
              </a:lnSpc>
              <a:buFont typeface="Arial" panose="020B0604020202020204" pitchFamily="34" charset="0"/>
              <a:buChar char="•"/>
            </a:pPr>
            <a:r>
              <a:rPr lang="en-US" sz="1600" b="1" dirty="0">
                <a:solidFill>
                  <a:schemeClr val="bg1"/>
                </a:solidFill>
                <a:latin typeface="Calibri" panose="020F0502020204030204" pitchFamily="34" charset="0"/>
                <a:cs typeface="Calibri" panose="020F0502020204030204" pitchFamily="34" charset="0"/>
              </a:rPr>
              <a:t>Future plan- </a:t>
            </a:r>
          </a:p>
          <a:p>
            <a:pPr marL="0" indent="0">
              <a:lnSpc>
                <a:spcPct val="90000"/>
              </a:lnSpc>
              <a:buNone/>
            </a:pPr>
            <a:r>
              <a:rPr lang="en-US" sz="1600" dirty="0">
                <a:solidFill>
                  <a:schemeClr val="bg1"/>
                </a:solidFill>
                <a:latin typeface="Calibri" panose="020F0502020204030204" pitchFamily="34" charset="0"/>
                <a:cs typeface="Calibri" panose="020F0502020204030204" pitchFamily="34" charset="0"/>
              </a:rPr>
              <a:t>Based on the current observation and educator’s analysis what could be offered next to the child to extend the learning. This should be assessed during the next group plan. </a:t>
            </a:r>
          </a:p>
          <a:p>
            <a:pPr>
              <a:lnSpc>
                <a:spcPct val="90000"/>
              </a:lnSpc>
            </a:pPr>
            <a:endParaRPr lang="en-AU" sz="1300" dirty="0">
              <a:solidFill>
                <a:schemeClr val="bg1"/>
              </a:solidFill>
            </a:endParaRPr>
          </a:p>
        </p:txBody>
      </p:sp>
    </p:spTree>
    <p:extLst>
      <p:ext uri="{BB962C8B-B14F-4D97-AF65-F5344CB8AC3E}">
        <p14:creationId xmlns:p14="http://schemas.microsoft.com/office/powerpoint/2010/main" val="296003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19" name="Oval 18">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43" y="3404608"/>
            <a:ext cx="2640592" cy="2666087"/>
          </a:xfrm>
        </p:spPr>
        <p:txBody>
          <a:bodyPr>
            <a:normAutofit/>
          </a:bodyPr>
          <a:lstStyle/>
          <a:p>
            <a:r>
              <a:rPr lang="en-US" b="1">
                <a:solidFill>
                  <a:schemeClr val="bg1"/>
                </a:solidFill>
              </a:rPr>
              <a:t>Running Record</a:t>
            </a:r>
            <a:endParaRPr lang="en-AU" b="1">
              <a:solidFill>
                <a:schemeClr val="bg1"/>
              </a:solidFill>
            </a:endParaRPr>
          </a:p>
        </p:txBody>
      </p:sp>
      <p:grpSp>
        <p:nvGrpSpPr>
          <p:cNvPr id="24"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25" name="Freeform: Shape 24">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29" name="Freeform: Shape 28">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5" name="Content Placeholder 6">
            <a:extLst>
              <a:ext uri="{FF2B5EF4-FFF2-40B4-BE49-F238E27FC236}">
                <a16:creationId xmlns:a16="http://schemas.microsoft.com/office/drawing/2014/main" id="{1DD55856-20FC-F6BC-7805-738F0CCFF6AC}"/>
              </a:ext>
            </a:extLst>
          </p:cNvPr>
          <p:cNvPicPr>
            <a:picLocks noGrp="1" noChangeAspect="1"/>
          </p:cNvPicPr>
          <p:nvPr>
            <p:ph idx="1"/>
          </p:nvPr>
        </p:nvPicPr>
        <p:blipFill>
          <a:blip r:embed="rId2"/>
          <a:stretch>
            <a:fillRect/>
          </a:stretch>
        </p:blipFill>
        <p:spPr>
          <a:xfrm>
            <a:off x="4857750" y="533400"/>
            <a:ext cx="4057650" cy="5791200"/>
          </a:xfrm>
          <a:prstGeom prst="rect">
            <a:avLst/>
          </a:prstGeom>
        </p:spPr>
      </p:pic>
      <p:pic>
        <p:nvPicPr>
          <p:cNvPr id="8" name="Picture 7">
            <a:extLst>
              <a:ext uri="{FF2B5EF4-FFF2-40B4-BE49-F238E27FC236}">
                <a16:creationId xmlns:a16="http://schemas.microsoft.com/office/drawing/2014/main" id="{F2AF1374-CD7B-2445-F67B-FBF6CE36C721}"/>
              </a:ext>
            </a:extLst>
          </p:cNvPr>
          <p:cNvPicPr>
            <a:picLocks noChangeAspect="1"/>
          </p:cNvPicPr>
          <p:nvPr/>
        </p:nvPicPr>
        <p:blipFill>
          <a:blip r:embed="rId3"/>
          <a:stretch>
            <a:fillRect/>
          </a:stretch>
        </p:blipFill>
        <p:spPr>
          <a:xfrm>
            <a:off x="1918862" y="1285075"/>
            <a:ext cx="2570294" cy="1166152"/>
          </a:xfrm>
          <a:prstGeom prst="rect">
            <a:avLst/>
          </a:prstGeom>
        </p:spPr>
      </p:pic>
    </p:spTree>
    <p:extLst>
      <p:ext uri="{BB962C8B-B14F-4D97-AF65-F5344CB8AC3E}">
        <p14:creationId xmlns:p14="http://schemas.microsoft.com/office/powerpoint/2010/main" val="16218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9665" y="98104"/>
            <a:ext cx="3216070"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386" y="2813300"/>
            <a:ext cx="2818115" cy="3757487"/>
            <a:chOff x="1881974" y="1174396"/>
            <a:chExt cx="5290997" cy="5290997"/>
          </a:xfrm>
        </p:grpSpPr>
        <p:sp>
          <p:nvSpPr>
            <p:cNvPr id="17" name="Oval 16">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262" y="2762501"/>
            <a:ext cx="2808444"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943" y="3404608"/>
            <a:ext cx="2640592" cy="2666087"/>
          </a:xfrm>
        </p:spPr>
        <p:txBody>
          <a:bodyPr>
            <a:normAutofit/>
          </a:bodyPr>
          <a:lstStyle/>
          <a:p>
            <a:r>
              <a:rPr lang="en-US" b="1" dirty="0">
                <a:solidFill>
                  <a:schemeClr val="bg1"/>
                </a:solidFill>
              </a:rPr>
              <a:t>Anecdotal Record</a:t>
            </a:r>
            <a:endParaRPr lang="en-AU" b="1" dirty="0">
              <a:solidFill>
                <a:schemeClr val="bg1"/>
              </a:solidFill>
            </a:endParaRPr>
          </a:p>
        </p:txBody>
      </p:sp>
      <p:grpSp>
        <p:nvGrpSpPr>
          <p:cNvPr id="2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1193254"/>
            <a:ext cx="968730" cy="429215"/>
            <a:chOff x="2504802" y="1755501"/>
            <a:chExt cx="1598829" cy="531293"/>
          </a:xfrm>
          <a:solidFill>
            <a:schemeClr val="bg1"/>
          </a:solidFill>
        </p:grpSpPr>
        <p:sp>
          <p:nvSpPr>
            <p:cNvPr id="23" name="Freeform: Shape 2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4748271"/>
            <a:ext cx="997902" cy="1330521"/>
            <a:chOff x="5734037" y="3067039"/>
            <a:chExt cx="724483" cy="724489"/>
          </a:xfrm>
          <a:solidFill>
            <a:schemeClr val="bg1"/>
          </a:solidFill>
        </p:grpSpPr>
        <p:sp>
          <p:nvSpPr>
            <p:cNvPr id="27" name="Freeform: Shape 26">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7" name="Picture 6">
            <a:extLst>
              <a:ext uri="{FF2B5EF4-FFF2-40B4-BE49-F238E27FC236}">
                <a16:creationId xmlns:a16="http://schemas.microsoft.com/office/drawing/2014/main" id="{0FDEF0ED-73F5-BC71-71D9-67050DF3D776}"/>
              </a:ext>
            </a:extLst>
          </p:cNvPr>
          <p:cNvPicPr>
            <a:picLocks noChangeAspect="1"/>
          </p:cNvPicPr>
          <p:nvPr/>
        </p:nvPicPr>
        <p:blipFill>
          <a:blip r:embed="rId2"/>
          <a:stretch>
            <a:fillRect/>
          </a:stretch>
        </p:blipFill>
        <p:spPr>
          <a:xfrm>
            <a:off x="4781371" y="409809"/>
            <a:ext cx="4210229" cy="5914791"/>
          </a:xfrm>
          <a:prstGeom prst="rect">
            <a:avLst/>
          </a:prstGeom>
        </p:spPr>
      </p:pic>
      <p:pic>
        <p:nvPicPr>
          <p:cNvPr id="10" name="Picture 9">
            <a:extLst>
              <a:ext uri="{FF2B5EF4-FFF2-40B4-BE49-F238E27FC236}">
                <a16:creationId xmlns:a16="http://schemas.microsoft.com/office/drawing/2014/main" id="{378B1900-65C5-F1EF-6866-5E2420B572B7}"/>
              </a:ext>
            </a:extLst>
          </p:cNvPr>
          <p:cNvPicPr>
            <a:picLocks noChangeAspect="1"/>
          </p:cNvPicPr>
          <p:nvPr/>
        </p:nvPicPr>
        <p:blipFill>
          <a:blip r:embed="rId3"/>
          <a:stretch>
            <a:fillRect/>
          </a:stretch>
        </p:blipFill>
        <p:spPr>
          <a:xfrm>
            <a:off x="1788043" y="1244380"/>
            <a:ext cx="2693852" cy="1294174"/>
          </a:xfrm>
          <a:prstGeom prst="rect">
            <a:avLst/>
          </a:prstGeom>
        </p:spPr>
      </p:pic>
    </p:spTree>
    <p:extLst>
      <p:ext uri="{BB962C8B-B14F-4D97-AF65-F5344CB8AC3E}">
        <p14:creationId xmlns:p14="http://schemas.microsoft.com/office/powerpoint/2010/main" val="3940495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6838</TotalTime>
  <Words>347</Words>
  <Application>Microsoft Office PowerPoint</Application>
  <PresentationFormat>On-screen Show (4:3)</PresentationFormat>
  <Paragraphs>59</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vt:lpstr>
      <vt:lpstr>Trebuchet MS</vt:lpstr>
      <vt:lpstr>Office Theme</vt:lpstr>
      <vt:lpstr>Observations, Documentation and Reflections</vt:lpstr>
      <vt:lpstr>Acknowledgement  to the country</vt:lpstr>
      <vt:lpstr>5 Reasons to observe children</vt:lpstr>
      <vt:lpstr>Observational Records</vt:lpstr>
      <vt:lpstr>Interconnectedness</vt:lpstr>
      <vt:lpstr>What are we looking for?</vt:lpstr>
      <vt:lpstr>How to document?</vt:lpstr>
      <vt:lpstr>Running Record</vt:lpstr>
      <vt:lpstr>Anecdotal Record</vt:lpstr>
      <vt:lpstr>Photographic Record</vt:lpstr>
      <vt:lpstr>Jottings</vt:lpstr>
      <vt:lpstr>Learning Story</vt:lpstr>
      <vt:lpstr>Jo-anne Napoleon (Running record)</vt:lpstr>
      <vt:lpstr>Connie Meunier (Photographic record)</vt:lpstr>
      <vt:lpstr>Alicia Anderson (Learning Story)</vt:lpstr>
      <vt:lpstr>Alicia Anderson (Learning Story continues)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Documentation and Reflections</dc:title>
  <dc:creator>Tarun</dc:creator>
  <cp:lastModifiedBy>Swati Pandit</cp:lastModifiedBy>
  <cp:revision>36</cp:revision>
  <cp:lastPrinted>2018-03-01T07:07:56Z</cp:lastPrinted>
  <dcterms:created xsi:type="dcterms:W3CDTF">2006-08-16T00:00:00Z</dcterms:created>
  <dcterms:modified xsi:type="dcterms:W3CDTF">2023-07-11T23:38:36Z</dcterms:modified>
</cp:coreProperties>
</file>